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3" r:id="rId4"/>
    <p:sldId id="274" r:id="rId5"/>
    <p:sldId id="288" r:id="rId6"/>
    <p:sldId id="260" r:id="rId7"/>
    <p:sldId id="289" r:id="rId8"/>
    <p:sldId id="290" r:id="rId9"/>
    <p:sldId id="291" r:id="rId10"/>
    <p:sldId id="280" r:id="rId11"/>
    <p:sldId id="292" r:id="rId12"/>
    <p:sldId id="293" r:id="rId13"/>
    <p:sldId id="294" r:id="rId14"/>
    <p:sldId id="295" r:id="rId15"/>
    <p:sldId id="296" r:id="rId16"/>
    <p:sldId id="297" r:id="rId17"/>
    <p:sldId id="298" r:id="rId18"/>
    <p:sldId id="278" r:id="rId19"/>
    <p:sldId id="279" r:id="rId20"/>
    <p:sldId id="299" r:id="rId21"/>
    <p:sldId id="300" r:id="rId22"/>
    <p:sldId id="301" r:id="rId23"/>
    <p:sldId id="302" r:id="rId24"/>
    <p:sldId id="303" r:id="rId25"/>
    <p:sldId id="304" r:id="rId26"/>
    <p:sldId id="25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40"/>
    <p:restoredTop sz="94694"/>
  </p:normalViewPr>
  <p:slideViewPr>
    <p:cSldViewPr snapToGrid="0" snapToObjects="1">
      <p:cViewPr varScale="1">
        <p:scale>
          <a:sx n="124" d="100"/>
          <a:sy n="124" d="100"/>
        </p:scale>
        <p:origin x="2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9/28/19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9/28/19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9/28/19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4.wmf"/><Relationship Id="rId5" Type="http://schemas.openxmlformats.org/officeDocument/2006/relationships/oleObject" Target="../embeddings/oleObject1.bin"/><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9E620-F937-2641-AD85-2BF7045E84A9}"/>
              </a:ext>
            </a:extLst>
          </p:cNvPr>
          <p:cNvSpPr>
            <a:spLocks noGrp="1"/>
          </p:cNvSpPr>
          <p:nvPr>
            <p:ph type="ctrTitle"/>
          </p:nvPr>
        </p:nvSpPr>
        <p:spPr/>
        <p:txBody>
          <a:bodyPr/>
          <a:lstStyle/>
          <a:p>
            <a:r>
              <a:rPr lang="en-US" dirty="0"/>
              <a:t>Unit VI For Live Session Assignment</a:t>
            </a:r>
          </a:p>
        </p:txBody>
      </p:sp>
      <p:sp>
        <p:nvSpPr>
          <p:cNvPr id="3" name="Subtitle 2">
            <a:extLst>
              <a:ext uri="{FF2B5EF4-FFF2-40B4-BE49-F238E27FC236}">
                <a16:creationId xmlns:a16="http://schemas.microsoft.com/office/drawing/2014/main" id="{00478DFA-4F60-7544-8410-37C5ADCF21EF}"/>
              </a:ext>
            </a:extLst>
          </p:cNvPr>
          <p:cNvSpPr>
            <a:spLocks noGrp="1"/>
          </p:cNvSpPr>
          <p:nvPr>
            <p:ph type="subTitle" idx="1"/>
          </p:nvPr>
        </p:nvSpPr>
        <p:spPr/>
        <p:txBody>
          <a:bodyPr/>
          <a:lstStyle/>
          <a:p>
            <a:r>
              <a:rPr lang="en-US" dirty="0"/>
              <a:t>By: Rajat Chandna</a:t>
            </a:r>
          </a:p>
          <a:p>
            <a:endParaRPr lang="en-US" dirty="0"/>
          </a:p>
        </p:txBody>
      </p:sp>
    </p:spTree>
    <p:extLst>
      <p:ext uri="{BB962C8B-B14F-4D97-AF65-F5344CB8AC3E}">
        <p14:creationId xmlns:p14="http://schemas.microsoft.com/office/powerpoint/2010/main" val="4217008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768321" y="446162"/>
            <a:ext cx="9603275" cy="507446"/>
          </a:xfrm>
        </p:spPr>
        <p:txBody>
          <a:bodyPr>
            <a:normAutofit fontScale="90000"/>
          </a:bodyPr>
          <a:lstStyle/>
          <a:p>
            <a:r>
              <a:rPr lang="en-US" dirty="0"/>
              <a:t>Key Takeaways</a:t>
            </a:r>
          </a:p>
        </p:txBody>
      </p:sp>
      <p:sp>
        <p:nvSpPr>
          <p:cNvPr id="3" name="Content Placeholder 2">
            <a:extLst>
              <a:ext uri="{FF2B5EF4-FFF2-40B4-BE49-F238E27FC236}">
                <a16:creationId xmlns:a16="http://schemas.microsoft.com/office/drawing/2014/main" id="{522DA247-4B8C-2E4F-BEFB-64AC5EC6CBBA}"/>
              </a:ext>
            </a:extLst>
          </p:cNvPr>
          <p:cNvSpPr>
            <a:spLocks noGrp="1"/>
          </p:cNvSpPr>
          <p:nvPr>
            <p:ph idx="1"/>
          </p:nvPr>
        </p:nvSpPr>
        <p:spPr>
          <a:xfrm>
            <a:off x="768321" y="924340"/>
            <a:ext cx="11138757" cy="5516766"/>
          </a:xfrm>
        </p:spPr>
        <p:txBody>
          <a:bodyPr/>
          <a:lstStyle/>
          <a:p>
            <a:r>
              <a:rPr lang="en-US" dirty="0"/>
              <a:t>ARIMA Properties and Characteristics</a:t>
            </a:r>
          </a:p>
          <a:p>
            <a:pPr marL="0" indent="0">
              <a:buNone/>
            </a:pPr>
            <a:endParaRPr lang="en-US" dirty="0"/>
          </a:p>
        </p:txBody>
      </p:sp>
      <p:pic>
        <p:nvPicPr>
          <p:cNvPr id="4" name="Picture 3">
            <a:extLst>
              <a:ext uri="{FF2B5EF4-FFF2-40B4-BE49-F238E27FC236}">
                <a16:creationId xmlns:a16="http://schemas.microsoft.com/office/drawing/2014/main" id="{9D487671-F8DD-554B-B378-9D40EA1D504A}"/>
              </a:ext>
            </a:extLst>
          </p:cNvPr>
          <p:cNvPicPr>
            <a:picLocks noChangeAspect="1"/>
          </p:cNvPicPr>
          <p:nvPr/>
        </p:nvPicPr>
        <p:blipFill>
          <a:blip r:embed="rId2"/>
          <a:stretch>
            <a:fillRect/>
          </a:stretch>
        </p:blipFill>
        <p:spPr>
          <a:xfrm>
            <a:off x="870349" y="1525657"/>
            <a:ext cx="10934700" cy="2171700"/>
          </a:xfrm>
          <a:prstGeom prst="rect">
            <a:avLst/>
          </a:prstGeom>
        </p:spPr>
      </p:pic>
      <p:pic>
        <p:nvPicPr>
          <p:cNvPr id="6" name="Picture 5">
            <a:extLst>
              <a:ext uri="{FF2B5EF4-FFF2-40B4-BE49-F238E27FC236}">
                <a16:creationId xmlns:a16="http://schemas.microsoft.com/office/drawing/2014/main" id="{F9DD8DE7-A708-424F-A6BF-E2639410F7F7}"/>
              </a:ext>
            </a:extLst>
          </p:cNvPr>
          <p:cNvPicPr>
            <a:picLocks noChangeAspect="1"/>
          </p:cNvPicPr>
          <p:nvPr/>
        </p:nvPicPr>
        <p:blipFill>
          <a:blip r:embed="rId3"/>
          <a:stretch>
            <a:fillRect/>
          </a:stretch>
        </p:blipFill>
        <p:spPr>
          <a:xfrm>
            <a:off x="870349" y="4298674"/>
            <a:ext cx="10134600" cy="2142432"/>
          </a:xfrm>
          <a:prstGeom prst="rect">
            <a:avLst/>
          </a:prstGeom>
        </p:spPr>
      </p:pic>
      <p:pic>
        <p:nvPicPr>
          <p:cNvPr id="7" name="Picture 6">
            <a:extLst>
              <a:ext uri="{FF2B5EF4-FFF2-40B4-BE49-F238E27FC236}">
                <a16:creationId xmlns:a16="http://schemas.microsoft.com/office/drawing/2014/main" id="{BDCE3926-8324-2840-959F-AE21530C9994}"/>
              </a:ext>
            </a:extLst>
          </p:cNvPr>
          <p:cNvPicPr>
            <a:picLocks noChangeAspect="1"/>
          </p:cNvPicPr>
          <p:nvPr/>
        </p:nvPicPr>
        <p:blipFill>
          <a:blip r:embed="rId4"/>
          <a:stretch>
            <a:fillRect/>
          </a:stretch>
        </p:blipFill>
        <p:spPr>
          <a:xfrm>
            <a:off x="3994820" y="3990006"/>
            <a:ext cx="4202359" cy="558800"/>
          </a:xfrm>
          <a:prstGeom prst="rect">
            <a:avLst/>
          </a:prstGeom>
        </p:spPr>
      </p:pic>
    </p:spTree>
    <p:extLst>
      <p:ext uri="{BB962C8B-B14F-4D97-AF65-F5344CB8AC3E}">
        <p14:creationId xmlns:p14="http://schemas.microsoft.com/office/powerpoint/2010/main" val="1158254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768321" y="446162"/>
            <a:ext cx="9603275" cy="507446"/>
          </a:xfrm>
        </p:spPr>
        <p:txBody>
          <a:bodyPr>
            <a:normAutofit fontScale="90000"/>
          </a:bodyPr>
          <a:lstStyle/>
          <a:p>
            <a:r>
              <a:rPr lang="en-US" dirty="0"/>
              <a:t>Key Takeaways</a:t>
            </a:r>
          </a:p>
        </p:txBody>
      </p:sp>
      <p:sp>
        <p:nvSpPr>
          <p:cNvPr id="3" name="Content Placeholder 2">
            <a:extLst>
              <a:ext uri="{FF2B5EF4-FFF2-40B4-BE49-F238E27FC236}">
                <a16:creationId xmlns:a16="http://schemas.microsoft.com/office/drawing/2014/main" id="{522DA247-4B8C-2E4F-BEFB-64AC5EC6CBBA}"/>
              </a:ext>
            </a:extLst>
          </p:cNvPr>
          <p:cNvSpPr>
            <a:spLocks noGrp="1"/>
          </p:cNvSpPr>
          <p:nvPr>
            <p:ph idx="1"/>
          </p:nvPr>
        </p:nvSpPr>
        <p:spPr>
          <a:xfrm>
            <a:off x="768321" y="924340"/>
            <a:ext cx="11138757" cy="5516766"/>
          </a:xfrm>
        </p:spPr>
        <p:txBody>
          <a:bodyPr/>
          <a:lstStyle/>
          <a:p>
            <a:r>
              <a:rPr lang="en-US" dirty="0"/>
              <a:t>ARIMA Properties and Characteristics</a:t>
            </a:r>
          </a:p>
          <a:p>
            <a:pPr marL="0" indent="0">
              <a:buNone/>
            </a:pPr>
            <a:endParaRPr lang="en-US" dirty="0"/>
          </a:p>
        </p:txBody>
      </p:sp>
      <p:pic>
        <p:nvPicPr>
          <p:cNvPr id="5" name="Picture 4">
            <a:extLst>
              <a:ext uri="{FF2B5EF4-FFF2-40B4-BE49-F238E27FC236}">
                <a16:creationId xmlns:a16="http://schemas.microsoft.com/office/drawing/2014/main" id="{C0AFD1B9-BE18-704B-AB0D-16960DBB470F}"/>
              </a:ext>
            </a:extLst>
          </p:cNvPr>
          <p:cNvPicPr>
            <a:picLocks noChangeAspect="1"/>
          </p:cNvPicPr>
          <p:nvPr/>
        </p:nvPicPr>
        <p:blipFill>
          <a:blip r:embed="rId2"/>
          <a:stretch>
            <a:fillRect/>
          </a:stretch>
        </p:blipFill>
        <p:spPr>
          <a:xfrm>
            <a:off x="768321" y="1431786"/>
            <a:ext cx="5909881" cy="5193132"/>
          </a:xfrm>
          <a:prstGeom prst="rect">
            <a:avLst/>
          </a:prstGeom>
        </p:spPr>
      </p:pic>
      <p:sp>
        <p:nvSpPr>
          <p:cNvPr id="8" name="Rectangle 7">
            <a:extLst>
              <a:ext uri="{FF2B5EF4-FFF2-40B4-BE49-F238E27FC236}">
                <a16:creationId xmlns:a16="http://schemas.microsoft.com/office/drawing/2014/main" id="{B41F20DA-D5C3-404D-8674-5165B6C11D61}"/>
              </a:ext>
            </a:extLst>
          </p:cNvPr>
          <p:cNvSpPr/>
          <p:nvPr/>
        </p:nvSpPr>
        <p:spPr>
          <a:xfrm>
            <a:off x="6678202" y="1353889"/>
            <a:ext cx="3986348" cy="369332"/>
          </a:xfrm>
          <a:prstGeom prst="rect">
            <a:avLst/>
          </a:prstGeom>
        </p:spPr>
        <p:txBody>
          <a:bodyPr wrap="none">
            <a:spAutoFit/>
          </a:bodyPr>
          <a:lstStyle/>
          <a:p>
            <a:r>
              <a:rPr lang="en-US" dirty="0"/>
              <a:t>What is </a:t>
            </a:r>
            <a:r>
              <a:rPr lang="en-US" i="1" dirty="0">
                <a:latin typeface="Symbol" pitchFamily="18" charset="2"/>
              </a:rPr>
              <a:t>r</a:t>
            </a:r>
            <a:r>
              <a:rPr lang="en-US" sz="800" i="1" baseline="-25000" dirty="0">
                <a:latin typeface="Symbol" pitchFamily="18" charset="2"/>
              </a:rPr>
              <a:t> </a:t>
            </a:r>
            <a:r>
              <a:rPr lang="en-US" i="1" baseline="-25000" dirty="0">
                <a:latin typeface="Times New Roman" pitchFamily="18" charset="0"/>
              </a:rPr>
              <a:t>k</a:t>
            </a:r>
            <a:r>
              <a:rPr lang="en-US" i="1" dirty="0">
                <a:latin typeface="Times New Roman" pitchFamily="18" charset="0"/>
              </a:rPr>
              <a:t> </a:t>
            </a:r>
            <a:r>
              <a:rPr lang="en-US" dirty="0"/>
              <a:t>for an ARIMA(</a:t>
            </a:r>
            <a:r>
              <a:rPr lang="en-US" i="1" dirty="0" err="1">
                <a:latin typeface="Times New Roman" pitchFamily="18" charset="0"/>
              </a:rPr>
              <a:t>p</a:t>
            </a:r>
            <a:r>
              <a:rPr lang="en-US" dirty="0" err="1"/>
              <a:t>,</a:t>
            </a:r>
            <a:r>
              <a:rPr lang="en-US" i="1" dirty="0" err="1">
                <a:latin typeface="Times New Roman" pitchFamily="18" charset="0"/>
              </a:rPr>
              <a:t>d</a:t>
            </a:r>
            <a:r>
              <a:rPr lang="en-US" dirty="0" err="1"/>
              <a:t>,</a:t>
            </a:r>
            <a:r>
              <a:rPr lang="en-US" i="1" dirty="0" err="1">
                <a:latin typeface="Times New Roman" pitchFamily="18" charset="0"/>
              </a:rPr>
              <a:t>q</a:t>
            </a:r>
            <a:r>
              <a:rPr lang="en-US" dirty="0"/>
              <a:t>) process?</a:t>
            </a:r>
          </a:p>
        </p:txBody>
      </p:sp>
      <p:pic>
        <p:nvPicPr>
          <p:cNvPr id="9" name="Picture 8">
            <a:extLst>
              <a:ext uri="{FF2B5EF4-FFF2-40B4-BE49-F238E27FC236}">
                <a16:creationId xmlns:a16="http://schemas.microsoft.com/office/drawing/2014/main" id="{9953BF71-0045-D642-9C1A-773ADDCF5315}"/>
              </a:ext>
            </a:extLst>
          </p:cNvPr>
          <p:cNvPicPr>
            <a:picLocks noChangeAspect="1"/>
          </p:cNvPicPr>
          <p:nvPr/>
        </p:nvPicPr>
        <p:blipFill>
          <a:blip r:embed="rId3"/>
          <a:stretch>
            <a:fillRect/>
          </a:stretch>
        </p:blipFill>
        <p:spPr>
          <a:xfrm>
            <a:off x="6678202" y="1723221"/>
            <a:ext cx="4647487" cy="732303"/>
          </a:xfrm>
          <a:prstGeom prst="rect">
            <a:avLst/>
          </a:prstGeom>
        </p:spPr>
      </p:pic>
      <p:pic>
        <p:nvPicPr>
          <p:cNvPr id="10" name="Picture 9">
            <a:extLst>
              <a:ext uri="{FF2B5EF4-FFF2-40B4-BE49-F238E27FC236}">
                <a16:creationId xmlns:a16="http://schemas.microsoft.com/office/drawing/2014/main" id="{8F621FDA-A8E7-8647-BCAB-0B5341449DD7}"/>
              </a:ext>
            </a:extLst>
          </p:cNvPr>
          <p:cNvPicPr>
            <a:picLocks noChangeAspect="1"/>
          </p:cNvPicPr>
          <p:nvPr/>
        </p:nvPicPr>
        <p:blipFill>
          <a:blip r:embed="rId4"/>
          <a:stretch>
            <a:fillRect/>
          </a:stretch>
        </p:blipFill>
        <p:spPr>
          <a:xfrm>
            <a:off x="6678202" y="2441622"/>
            <a:ext cx="4647487" cy="2068734"/>
          </a:xfrm>
          <a:prstGeom prst="rect">
            <a:avLst/>
          </a:prstGeom>
        </p:spPr>
      </p:pic>
      <p:pic>
        <p:nvPicPr>
          <p:cNvPr id="11" name="Picture 10">
            <a:extLst>
              <a:ext uri="{FF2B5EF4-FFF2-40B4-BE49-F238E27FC236}">
                <a16:creationId xmlns:a16="http://schemas.microsoft.com/office/drawing/2014/main" id="{01CB61AC-E048-F14B-A3A4-11F673408320}"/>
              </a:ext>
            </a:extLst>
          </p:cNvPr>
          <p:cNvPicPr>
            <a:picLocks noChangeAspect="1"/>
          </p:cNvPicPr>
          <p:nvPr/>
        </p:nvPicPr>
        <p:blipFill>
          <a:blip r:embed="rId5"/>
          <a:stretch>
            <a:fillRect/>
          </a:stretch>
        </p:blipFill>
        <p:spPr>
          <a:xfrm>
            <a:off x="6678202" y="4448377"/>
            <a:ext cx="4647487" cy="2176541"/>
          </a:xfrm>
          <a:prstGeom prst="rect">
            <a:avLst/>
          </a:prstGeom>
        </p:spPr>
      </p:pic>
    </p:spTree>
    <p:extLst>
      <p:ext uri="{BB962C8B-B14F-4D97-AF65-F5344CB8AC3E}">
        <p14:creationId xmlns:p14="http://schemas.microsoft.com/office/powerpoint/2010/main" val="2626218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768321" y="446162"/>
            <a:ext cx="9603275" cy="507446"/>
          </a:xfrm>
        </p:spPr>
        <p:txBody>
          <a:bodyPr>
            <a:normAutofit fontScale="90000"/>
          </a:bodyPr>
          <a:lstStyle/>
          <a:p>
            <a:r>
              <a:rPr lang="en-US" dirty="0"/>
              <a:t>Key Takeaways</a:t>
            </a:r>
          </a:p>
        </p:txBody>
      </p:sp>
      <p:sp>
        <p:nvSpPr>
          <p:cNvPr id="8" name="Rectangle 7">
            <a:extLst>
              <a:ext uri="{FF2B5EF4-FFF2-40B4-BE49-F238E27FC236}">
                <a16:creationId xmlns:a16="http://schemas.microsoft.com/office/drawing/2014/main" id="{B41F20DA-D5C3-404D-8674-5165B6C11D61}"/>
              </a:ext>
            </a:extLst>
          </p:cNvPr>
          <p:cNvSpPr/>
          <p:nvPr/>
        </p:nvSpPr>
        <p:spPr>
          <a:xfrm>
            <a:off x="768321" y="953608"/>
            <a:ext cx="3986348" cy="369332"/>
          </a:xfrm>
          <a:prstGeom prst="rect">
            <a:avLst/>
          </a:prstGeom>
        </p:spPr>
        <p:txBody>
          <a:bodyPr wrap="none">
            <a:spAutoFit/>
          </a:bodyPr>
          <a:lstStyle/>
          <a:p>
            <a:r>
              <a:rPr lang="en-US" dirty="0"/>
              <a:t>What is </a:t>
            </a:r>
            <a:r>
              <a:rPr lang="en-US" i="1" dirty="0">
                <a:latin typeface="Symbol" pitchFamily="18" charset="2"/>
              </a:rPr>
              <a:t>r</a:t>
            </a:r>
            <a:r>
              <a:rPr lang="en-US" sz="800" i="1" baseline="-25000" dirty="0">
                <a:latin typeface="Symbol" pitchFamily="18" charset="2"/>
              </a:rPr>
              <a:t> </a:t>
            </a:r>
            <a:r>
              <a:rPr lang="en-US" i="1" baseline="-25000" dirty="0">
                <a:latin typeface="Times New Roman" pitchFamily="18" charset="0"/>
              </a:rPr>
              <a:t>k</a:t>
            </a:r>
            <a:r>
              <a:rPr lang="en-US" i="1" dirty="0">
                <a:latin typeface="Times New Roman" pitchFamily="18" charset="0"/>
              </a:rPr>
              <a:t> </a:t>
            </a:r>
            <a:r>
              <a:rPr lang="en-US" dirty="0"/>
              <a:t>for an ARIMA(</a:t>
            </a:r>
            <a:r>
              <a:rPr lang="en-US" i="1" dirty="0" err="1">
                <a:latin typeface="Times New Roman" pitchFamily="18" charset="0"/>
              </a:rPr>
              <a:t>p</a:t>
            </a:r>
            <a:r>
              <a:rPr lang="en-US" dirty="0" err="1"/>
              <a:t>,</a:t>
            </a:r>
            <a:r>
              <a:rPr lang="en-US" i="1" dirty="0" err="1">
                <a:latin typeface="Times New Roman" pitchFamily="18" charset="0"/>
              </a:rPr>
              <a:t>d</a:t>
            </a:r>
            <a:r>
              <a:rPr lang="en-US" dirty="0" err="1"/>
              <a:t>,</a:t>
            </a:r>
            <a:r>
              <a:rPr lang="en-US" i="1" dirty="0" err="1">
                <a:latin typeface="Times New Roman" pitchFamily="18" charset="0"/>
              </a:rPr>
              <a:t>q</a:t>
            </a:r>
            <a:r>
              <a:rPr lang="en-US" dirty="0"/>
              <a:t>) process?</a:t>
            </a:r>
          </a:p>
        </p:txBody>
      </p:sp>
      <p:pic>
        <p:nvPicPr>
          <p:cNvPr id="4" name="Picture 3">
            <a:extLst>
              <a:ext uri="{FF2B5EF4-FFF2-40B4-BE49-F238E27FC236}">
                <a16:creationId xmlns:a16="http://schemas.microsoft.com/office/drawing/2014/main" id="{A30114A6-9BB1-BF45-89C5-9F421ABB9CAE}"/>
              </a:ext>
            </a:extLst>
          </p:cNvPr>
          <p:cNvPicPr>
            <a:picLocks noChangeAspect="1"/>
          </p:cNvPicPr>
          <p:nvPr/>
        </p:nvPicPr>
        <p:blipFill>
          <a:blip r:embed="rId3"/>
          <a:stretch>
            <a:fillRect/>
          </a:stretch>
        </p:blipFill>
        <p:spPr>
          <a:xfrm>
            <a:off x="768321" y="1461054"/>
            <a:ext cx="6756400" cy="1409700"/>
          </a:xfrm>
          <a:prstGeom prst="rect">
            <a:avLst/>
          </a:prstGeom>
        </p:spPr>
      </p:pic>
      <p:pic>
        <p:nvPicPr>
          <p:cNvPr id="12" name="Picture 11">
            <a:extLst>
              <a:ext uri="{FF2B5EF4-FFF2-40B4-BE49-F238E27FC236}">
                <a16:creationId xmlns:a16="http://schemas.microsoft.com/office/drawing/2014/main" id="{2AB510DD-F71F-8445-9415-AFDD0B26C9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321" y="2870754"/>
            <a:ext cx="6756400" cy="1225296"/>
          </a:xfrm>
          <a:prstGeom prst="rect">
            <a:avLst/>
          </a:prstGeom>
        </p:spPr>
      </p:pic>
      <p:graphicFrame>
        <p:nvGraphicFramePr>
          <p:cNvPr id="13" name="Object 12">
            <a:extLst>
              <a:ext uri="{FF2B5EF4-FFF2-40B4-BE49-F238E27FC236}">
                <a16:creationId xmlns:a16="http://schemas.microsoft.com/office/drawing/2014/main" id="{D78746F3-2694-1441-8F70-D76F5541AA82}"/>
              </a:ext>
            </a:extLst>
          </p:cNvPr>
          <p:cNvGraphicFramePr>
            <a:graphicFrameLocks noChangeAspect="1"/>
          </p:cNvGraphicFramePr>
          <p:nvPr>
            <p:extLst>
              <p:ext uri="{D42A27DB-BD31-4B8C-83A1-F6EECF244321}">
                <p14:modId xmlns:p14="http://schemas.microsoft.com/office/powerpoint/2010/main" val="3740517763"/>
              </p:ext>
            </p:extLst>
          </p:nvPr>
        </p:nvGraphicFramePr>
        <p:xfrm>
          <a:off x="768321" y="4125236"/>
          <a:ext cx="6213231" cy="668215"/>
        </p:xfrm>
        <a:graphic>
          <a:graphicData uri="http://schemas.openxmlformats.org/presentationml/2006/ole">
            <mc:AlternateContent xmlns:mc="http://schemas.openxmlformats.org/markup-compatibility/2006">
              <mc:Choice xmlns:v="urn:schemas-microsoft-com:vml" Requires="v">
                <p:oleObj spid="_x0000_s1059" name="Equation" r:id="rId5" imgW="6730920" imgH="723600" progId="Equation.DSMT4">
                  <p:embed/>
                </p:oleObj>
              </mc:Choice>
              <mc:Fallback>
                <p:oleObj name="Equation" r:id="rId5" imgW="6730920" imgH="723600" progId="Equation.DSMT4">
                  <p:embed/>
                  <p:pic>
                    <p:nvPicPr>
                      <p:cNvPr id="10" name="Object 9"/>
                      <p:cNvPicPr/>
                      <p:nvPr/>
                    </p:nvPicPr>
                    <p:blipFill>
                      <a:blip r:embed="rId6"/>
                      <a:stretch>
                        <a:fillRect/>
                      </a:stretch>
                    </p:blipFill>
                    <p:spPr>
                      <a:xfrm>
                        <a:off x="768321" y="4125236"/>
                        <a:ext cx="6213231" cy="668215"/>
                      </a:xfrm>
                      <a:prstGeom prst="rect">
                        <a:avLst/>
                      </a:prstGeom>
                      <a:ln w="38100">
                        <a:noFill/>
                      </a:ln>
                    </p:spPr>
                  </p:pic>
                </p:oleObj>
              </mc:Fallback>
            </mc:AlternateContent>
          </a:graphicData>
        </a:graphic>
      </p:graphicFrame>
      <p:sp>
        <p:nvSpPr>
          <p:cNvPr id="6" name="Oval 5">
            <a:extLst>
              <a:ext uri="{FF2B5EF4-FFF2-40B4-BE49-F238E27FC236}">
                <a16:creationId xmlns:a16="http://schemas.microsoft.com/office/drawing/2014/main" id="{78A387BF-BD73-E745-B3D4-32929ED7F2EF}"/>
              </a:ext>
            </a:extLst>
          </p:cNvPr>
          <p:cNvSpPr/>
          <p:nvPr/>
        </p:nvSpPr>
        <p:spPr>
          <a:xfrm>
            <a:off x="4146521" y="3647326"/>
            <a:ext cx="2835031" cy="4779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E18E434-3ED3-7340-8EFC-F23DE4CECC79}"/>
              </a:ext>
            </a:extLst>
          </p:cNvPr>
          <p:cNvPicPr>
            <a:picLocks noChangeAspect="1"/>
          </p:cNvPicPr>
          <p:nvPr/>
        </p:nvPicPr>
        <p:blipFill>
          <a:blip r:embed="rId7"/>
          <a:stretch>
            <a:fillRect/>
          </a:stretch>
        </p:blipFill>
        <p:spPr>
          <a:xfrm>
            <a:off x="823730" y="5325010"/>
            <a:ext cx="6972300" cy="1447800"/>
          </a:xfrm>
          <a:prstGeom prst="rect">
            <a:avLst/>
          </a:prstGeom>
        </p:spPr>
      </p:pic>
      <p:sp>
        <p:nvSpPr>
          <p:cNvPr id="14" name="TextBox 13">
            <a:extLst>
              <a:ext uri="{FF2B5EF4-FFF2-40B4-BE49-F238E27FC236}">
                <a16:creationId xmlns:a16="http://schemas.microsoft.com/office/drawing/2014/main" id="{E60FDA4F-8D64-9C41-A3AE-ECF47C57E598}"/>
              </a:ext>
            </a:extLst>
          </p:cNvPr>
          <p:cNvSpPr txBox="1"/>
          <p:nvPr/>
        </p:nvSpPr>
        <p:spPr>
          <a:xfrm>
            <a:off x="934948" y="4921321"/>
            <a:ext cx="5938463" cy="369332"/>
          </a:xfrm>
          <a:prstGeom prst="rect">
            <a:avLst/>
          </a:prstGeom>
          <a:noFill/>
        </p:spPr>
        <p:txBody>
          <a:bodyPr wrap="square" rtlCol="0">
            <a:spAutoFit/>
          </a:bodyPr>
          <a:lstStyle/>
          <a:p>
            <a:r>
              <a:rPr lang="en-US" dirty="0"/>
              <a:t>GENERATE ARIMA(2,2,1):</a:t>
            </a:r>
          </a:p>
        </p:txBody>
      </p:sp>
    </p:spTree>
    <p:extLst>
      <p:ext uri="{BB962C8B-B14F-4D97-AF65-F5344CB8AC3E}">
        <p14:creationId xmlns:p14="http://schemas.microsoft.com/office/powerpoint/2010/main" val="5839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768321" y="446162"/>
            <a:ext cx="9603275" cy="507446"/>
          </a:xfrm>
        </p:spPr>
        <p:txBody>
          <a:bodyPr>
            <a:normAutofit fontScale="90000"/>
          </a:bodyPr>
          <a:lstStyle/>
          <a:p>
            <a:r>
              <a:rPr lang="en-US" dirty="0"/>
              <a:t>Key Takeaways</a:t>
            </a:r>
          </a:p>
        </p:txBody>
      </p:sp>
      <p:sp>
        <p:nvSpPr>
          <p:cNvPr id="8" name="Rectangle 7">
            <a:extLst>
              <a:ext uri="{FF2B5EF4-FFF2-40B4-BE49-F238E27FC236}">
                <a16:creationId xmlns:a16="http://schemas.microsoft.com/office/drawing/2014/main" id="{B41F20DA-D5C3-404D-8674-5165B6C11D61}"/>
              </a:ext>
            </a:extLst>
          </p:cNvPr>
          <p:cNvSpPr/>
          <p:nvPr/>
        </p:nvSpPr>
        <p:spPr>
          <a:xfrm>
            <a:off x="768321" y="953608"/>
            <a:ext cx="1468672" cy="369332"/>
          </a:xfrm>
          <a:prstGeom prst="rect">
            <a:avLst/>
          </a:prstGeom>
        </p:spPr>
        <p:txBody>
          <a:bodyPr wrap="none">
            <a:spAutoFit/>
          </a:bodyPr>
          <a:lstStyle/>
          <a:p>
            <a:r>
              <a:rPr lang="en-US" dirty="0"/>
              <a:t>ARIMA(0,1,0)</a:t>
            </a:r>
          </a:p>
        </p:txBody>
      </p:sp>
      <p:pic>
        <p:nvPicPr>
          <p:cNvPr id="3" name="Picture 2">
            <a:extLst>
              <a:ext uri="{FF2B5EF4-FFF2-40B4-BE49-F238E27FC236}">
                <a16:creationId xmlns:a16="http://schemas.microsoft.com/office/drawing/2014/main" id="{7A6BB247-2C17-904F-AB26-C797DA3C162B}"/>
              </a:ext>
            </a:extLst>
          </p:cNvPr>
          <p:cNvPicPr>
            <a:picLocks noChangeAspect="1"/>
          </p:cNvPicPr>
          <p:nvPr/>
        </p:nvPicPr>
        <p:blipFill>
          <a:blip r:embed="rId2"/>
          <a:stretch>
            <a:fillRect/>
          </a:stretch>
        </p:blipFill>
        <p:spPr>
          <a:xfrm>
            <a:off x="254614" y="1322940"/>
            <a:ext cx="5190690" cy="4204104"/>
          </a:xfrm>
          <a:prstGeom prst="rect">
            <a:avLst/>
          </a:prstGeom>
        </p:spPr>
      </p:pic>
      <p:pic>
        <p:nvPicPr>
          <p:cNvPr id="5" name="Picture 4">
            <a:extLst>
              <a:ext uri="{FF2B5EF4-FFF2-40B4-BE49-F238E27FC236}">
                <a16:creationId xmlns:a16="http://schemas.microsoft.com/office/drawing/2014/main" id="{EC64F5F0-F576-B045-A7AE-24950168B789}"/>
              </a:ext>
            </a:extLst>
          </p:cNvPr>
          <p:cNvPicPr>
            <a:picLocks noChangeAspect="1"/>
          </p:cNvPicPr>
          <p:nvPr/>
        </p:nvPicPr>
        <p:blipFill>
          <a:blip r:embed="rId3"/>
          <a:stretch>
            <a:fillRect/>
          </a:stretch>
        </p:blipFill>
        <p:spPr>
          <a:xfrm>
            <a:off x="5445305" y="1322940"/>
            <a:ext cx="6596008" cy="4204104"/>
          </a:xfrm>
          <a:prstGeom prst="rect">
            <a:avLst/>
          </a:prstGeom>
        </p:spPr>
      </p:pic>
      <p:sp>
        <p:nvSpPr>
          <p:cNvPr id="9" name="TextBox 8">
            <a:extLst>
              <a:ext uri="{FF2B5EF4-FFF2-40B4-BE49-F238E27FC236}">
                <a16:creationId xmlns:a16="http://schemas.microsoft.com/office/drawing/2014/main" id="{7930A87B-F628-6246-A79F-917D42278AB0}"/>
              </a:ext>
            </a:extLst>
          </p:cNvPr>
          <p:cNvSpPr txBox="1"/>
          <p:nvPr/>
        </p:nvSpPr>
        <p:spPr>
          <a:xfrm>
            <a:off x="349321" y="5722706"/>
            <a:ext cx="6935057" cy="369332"/>
          </a:xfrm>
          <a:prstGeom prst="rect">
            <a:avLst/>
          </a:prstGeom>
          <a:noFill/>
        </p:spPr>
        <p:txBody>
          <a:bodyPr wrap="square" rtlCol="0">
            <a:spAutoFit/>
          </a:bodyPr>
          <a:lstStyle/>
          <a:p>
            <a:r>
              <a:rPr lang="en-US" dirty="0"/>
              <a:t>EG: MOST STOCK DATA</a:t>
            </a:r>
          </a:p>
        </p:txBody>
      </p:sp>
    </p:spTree>
    <p:extLst>
      <p:ext uri="{BB962C8B-B14F-4D97-AF65-F5344CB8AC3E}">
        <p14:creationId xmlns:p14="http://schemas.microsoft.com/office/powerpoint/2010/main" val="1543275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768321" y="446162"/>
            <a:ext cx="9603275" cy="507446"/>
          </a:xfrm>
        </p:spPr>
        <p:txBody>
          <a:bodyPr>
            <a:normAutofit fontScale="90000"/>
          </a:bodyPr>
          <a:lstStyle/>
          <a:p>
            <a:r>
              <a:rPr lang="en-US" dirty="0"/>
              <a:t>Key Takeaways</a:t>
            </a:r>
          </a:p>
        </p:txBody>
      </p:sp>
      <p:sp>
        <p:nvSpPr>
          <p:cNvPr id="8" name="Rectangle 7">
            <a:extLst>
              <a:ext uri="{FF2B5EF4-FFF2-40B4-BE49-F238E27FC236}">
                <a16:creationId xmlns:a16="http://schemas.microsoft.com/office/drawing/2014/main" id="{B41F20DA-D5C3-404D-8674-5165B6C11D61}"/>
              </a:ext>
            </a:extLst>
          </p:cNvPr>
          <p:cNvSpPr/>
          <p:nvPr/>
        </p:nvSpPr>
        <p:spPr>
          <a:xfrm>
            <a:off x="768321" y="953608"/>
            <a:ext cx="5062924" cy="369332"/>
          </a:xfrm>
          <a:prstGeom prst="rect">
            <a:avLst/>
          </a:prstGeom>
        </p:spPr>
        <p:txBody>
          <a:bodyPr wrap="none">
            <a:spAutoFit/>
          </a:bodyPr>
          <a:lstStyle/>
          <a:p>
            <a:r>
              <a:rPr lang="en-US" dirty="0" err="1"/>
              <a:t>Stationarize</a:t>
            </a:r>
            <a:r>
              <a:rPr lang="en-US" dirty="0"/>
              <a:t> the ARIMA(0,1,0): Taking out the (1 – </a:t>
            </a:r>
            <a:r>
              <a:rPr lang="en-US" i="1" dirty="0"/>
              <a:t>B</a:t>
            </a:r>
            <a:r>
              <a:rPr lang="en-US" dirty="0"/>
              <a:t>)</a:t>
            </a:r>
          </a:p>
        </p:txBody>
      </p:sp>
      <p:pic>
        <p:nvPicPr>
          <p:cNvPr id="4" name="Picture 3">
            <a:extLst>
              <a:ext uri="{FF2B5EF4-FFF2-40B4-BE49-F238E27FC236}">
                <a16:creationId xmlns:a16="http://schemas.microsoft.com/office/drawing/2014/main" id="{A42D6D2B-5F1A-6A4F-81A7-DBFC8ED56C62}"/>
              </a:ext>
            </a:extLst>
          </p:cNvPr>
          <p:cNvPicPr>
            <a:picLocks noChangeAspect="1"/>
          </p:cNvPicPr>
          <p:nvPr/>
        </p:nvPicPr>
        <p:blipFill>
          <a:blip r:embed="rId2"/>
          <a:stretch>
            <a:fillRect/>
          </a:stretch>
        </p:blipFill>
        <p:spPr>
          <a:xfrm>
            <a:off x="774700" y="1322940"/>
            <a:ext cx="5586057" cy="5088898"/>
          </a:xfrm>
          <a:prstGeom prst="rect">
            <a:avLst/>
          </a:prstGeom>
        </p:spPr>
      </p:pic>
      <p:pic>
        <p:nvPicPr>
          <p:cNvPr id="6" name="Picture 5">
            <a:extLst>
              <a:ext uri="{FF2B5EF4-FFF2-40B4-BE49-F238E27FC236}">
                <a16:creationId xmlns:a16="http://schemas.microsoft.com/office/drawing/2014/main" id="{D0058C45-BE47-7248-B1BD-82B3AA8E92C9}"/>
              </a:ext>
            </a:extLst>
          </p:cNvPr>
          <p:cNvPicPr>
            <a:picLocks noChangeAspect="1"/>
          </p:cNvPicPr>
          <p:nvPr/>
        </p:nvPicPr>
        <p:blipFill>
          <a:blip r:embed="rId3"/>
          <a:stretch>
            <a:fillRect/>
          </a:stretch>
        </p:blipFill>
        <p:spPr>
          <a:xfrm>
            <a:off x="6196098" y="1322941"/>
            <a:ext cx="5865763" cy="5088897"/>
          </a:xfrm>
          <a:prstGeom prst="rect">
            <a:avLst/>
          </a:prstGeom>
        </p:spPr>
      </p:pic>
    </p:spTree>
    <p:extLst>
      <p:ext uri="{BB962C8B-B14F-4D97-AF65-F5344CB8AC3E}">
        <p14:creationId xmlns:p14="http://schemas.microsoft.com/office/powerpoint/2010/main" val="3421484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768321" y="192439"/>
            <a:ext cx="9603275" cy="507446"/>
          </a:xfrm>
        </p:spPr>
        <p:txBody>
          <a:bodyPr>
            <a:normAutofit fontScale="90000"/>
          </a:bodyPr>
          <a:lstStyle/>
          <a:p>
            <a:r>
              <a:rPr lang="en-US" dirty="0"/>
              <a:t>Key Takeaways</a:t>
            </a:r>
          </a:p>
        </p:txBody>
      </p:sp>
      <p:sp>
        <p:nvSpPr>
          <p:cNvPr id="8" name="Rectangle 7">
            <a:extLst>
              <a:ext uri="{FF2B5EF4-FFF2-40B4-BE49-F238E27FC236}">
                <a16:creationId xmlns:a16="http://schemas.microsoft.com/office/drawing/2014/main" id="{B41F20DA-D5C3-404D-8674-5165B6C11D61}"/>
              </a:ext>
            </a:extLst>
          </p:cNvPr>
          <p:cNvSpPr/>
          <p:nvPr/>
        </p:nvSpPr>
        <p:spPr>
          <a:xfrm>
            <a:off x="4927109" y="193951"/>
            <a:ext cx="4566315" cy="369332"/>
          </a:xfrm>
          <a:prstGeom prst="rect">
            <a:avLst/>
          </a:prstGeom>
        </p:spPr>
        <p:txBody>
          <a:bodyPr wrap="none">
            <a:spAutoFit/>
          </a:bodyPr>
          <a:lstStyle/>
          <a:p>
            <a:r>
              <a:rPr lang="en-US" dirty="0"/>
              <a:t>ARIMA(2,1,0) AND ITS STATIONARIZATION</a:t>
            </a:r>
          </a:p>
        </p:txBody>
      </p:sp>
      <p:pic>
        <p:nvPicPr>
          <p:cNvPr id="4" name="Picture 3">
            <a:extLst>
              <a:ext uri="{FF2B5EF4-FFF2-40B4-BE49-F238E27FC236}">
                <a16:creationId xmlns:a16="http://schemas.microsoft.com/office/drawing/2014/main" id="{80CA1CBD-ECE3-C84D-9E03-4E9B95EAF86B}"/>
              </a:ext>
            </a:extLst>
          </p:cNvPr>
          <p:cNvPicPr>
            <a:picLocks noChangeAspect="1"/>
          </p:cNvPicPr>
          <p:nvPr/>
        </p:nvPicPr>
        <p:blipFill>
          <a:blip r:embed="rId2"/>
          <a:stretch>
            <a:fillRect/>
          </a:stretch>
        </p:blipFill>
        <p:spPr>
          <a:xfrm>
            <a:off x="340145" y="699885"/>
            <a:ext cx="5321300" cy="3257550"/>
          </a:xfrm>
          <a:prstGeom prst="rect">
            <a:avLst/>
          </a:prstGeom>
        </p:spPr>
      </p:pic>
      <p:pic>
        <p:nvPicPr>
          <p:cNvPr id="6" name="Picture 5">
            <a:extLst>
              <a:ext uri="{FF2B5EF4-FFF2-40B4-BE49-F238E27FC236}">
                <a16:creationId xmlns:a16="http://schemas.microsoft.com/office/drawing/2014/main" id="{4C06B9AA-BC1E-774D-B597-9CC232C78719}"/>
              </a:ext>
            </a:extLst>
          </p:cNvPr>
          <p:cNvPicPr>
            <a:picLocks noChangeAspect="1"/>
          </p:cNvPicPr>
          <p:nvPr/>
        </p:nvPicPr>
        <p:blipFill>
          <a:blip r:embed="rId3"/>
          <a:stretch>
            <a:fillRect/>
          </a:stretch>
        </p:blipFill>
        <p:spPr>
          <a:xfrm>
            <a:off x="6097743" y="699885"/>
            <a:ext cx="5325936" cy="3257550"/>
          </a:xfrm>
          <a:prstGeom prst="rect">
            <a:avLst/>
          </a:prstGeom>
        </p:spPr>
      </p:pic>
      <p:pic>
        <p:nvPicPr>
          <p:cNvPr id="7" name="Picture 6">
            <a:extLst>
              <a:ext uri="{FF2B5EF4-FFF2-40B4-BE49-F238E27FC236}">
                <a16:creationId xmlns:a16="http://schemas.microsoft.com/office/drawing/2014/main" id="{92A8A623-958F-E443-B846-79B3B863C5DB}"/>
              </a:ext>
            </a:extLst>
          </p:cNvPr>
          <p:cNvPicPr>
            <a:picLocks noChangeAspect="1"/>
          </p:cNvPicPr>
          <p:nvPr/>
        </p:nvPicPr>
        <p:blipFill>
          <a:blip r:embed="rId4"/>
          <a:stretch>
            <a:fillRect/>
          </a:stretch>
        </p:blipFill>
        <p:spPr>
          <a:xfrm>
            <a:off x="768321" y="3957435"/>
            <a:ext cx="10121194" cy="2900565"/>
          </a:xfrm>
          <a:prstGeom prst="rect">
            <a:avLst/>
          </a:prstGeom>
        </p:spPr>
      </p:pic>
    </p:spTree>
    <p:extLst>
      <p:ext uri="{BB962C8B-B14F-4D97-AF65-F5344CB8AC3E}">
        <p14:creationId xmlns:p14="http://schemas.microsoft.com/office/powerpoint/2010/main" val="267944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768321" y="192439"/>
            <a:ext cx="9603275" cy="507446"/>
          </a:xfrm>
        </p:spPr>
        <p:txBody>
          <a:bodyPr>
            <a:normAutofit fontScale="90000"/>
          </a:bodyPr>
          <a:lstStyle/>
          <a:p>
            <a:r>
              <a:rPr lang="en-US" dirty="0"/>
              <a:t>Key Takeaways</a:t>
            </a:r>
          </a:p>
        </p:txBody>
      </p:sp>
      <p:sp>
        <p:nvSpPr>
          <p:cNvPr id="8" name="Rectangle 7">
            <a:extLst>
              <a:ext uri="{FF2B5EF4-FFF2-40B4-BE49-F238E27FC236}">
                <a16:creationId xmlns:a16="http://schemas.microsoft.com/office/drawing/2014/main" id="{B41F20DA-D5C3-404D-8674-5165B6C11D61}"/>
              </a:ext>
            </a:extLst>
          </p:cNvPr>
          <p:cNvSpPr/>
          <p:nvPr/>
        </p:nvSpPr>
        <p:spPr>
          <a:xfrm>
            <a:off x="4927109" y="193951"/>
            <a:ext cx="1468672" cy="369332"/>
          </a:xfrm>
          <a:prstGeom prst="rect">
            <a:avLst/>
          </a:prstGeom>
        </p:spPr>
        <p:txBody>
          <a:bodyPr wrap="none">
            <a:spAutoFit/>
          </a:bodyPr>
          <a:lstStyle/>
          <a:p>
            <a:r>
              <a:rPr lang="en-US" dirty="0"/>
              <a:t>ARIMA(2,2,1)</a:t>
            </a:r>
          </a:p>
        </p:txBody>
      </p:sp>
      <p:pic>
        <p:nvPicPr>
          <p:cNvPr id="3" name="Picture 2">
            <a:extLst>
              <a:ext uri="{FF2B5EF4-FFF2-40B4-BE49-F238E27FC236}">
                <a16:creationId xmlns:a16="http://schemas.microsoft.com/office/drawing/2014/main" id="{5B6F9838-57C2-D446-9AF7-3D488A9B8030}"/>
              </a:ext>
            </a:extLst>
          </p:cNvPr>
          <p:cNvPicPr>
            <a:picLocks noChangeAspect="1"/>
          </p:cNvPicPr>
          <p:nvPr/>
        </p:nvPicPr>
        <p:blipFill>
          <a:blip r:embed="rId2"/>
          <a:stretch>
            <a:fillRect/>
          </a:stretch>
        </p:blipFill>
        <p:spPr>
          <a:xfrm>
            <a:off x="322951" y="699885"/>
            <a:ext cx="8574469" cy="5546803"/>
          </a:xfrm>
          <a:prstGeom prst="rect">
            <a:avLst/>
          </a:prstGeom>
        </p:spPr>
      </p:pic>
      <p:pic>
        <p:nvPicPr>
          <p:cNvPr id="5" name="Picture 4">
            <a:extLst>
              <a:ext uri="{FF2B5EF4-FFF2-40B4-BE49-F238E27FC236}">
                <a16:creationId xmlns:a16="http://schemas.microsoft.com/office/drawing/2014/main" id="{7015DD33-494B-A44A-84DF-7BDB5486D8B3}"/>
              </a:ext>
            </a:extLst>
          </p:cNvPr>
          <p:cNvPicPr>
            <a:picLocks noChangeAspect="1"/>
          </p:cNvPicPr>
          <p:nvPr/>
        </p:nvPicPr>
        <p:blipFill>
          <a:blip r:embed="rId3"/>
          <a:stretch>
            <a:fillRect/>
          </a:stretch>
        </p:blipFill>
        <p:spPr>
          <a:xfrm>
            <a:off x="8897420" y="2547990"/>
            <a:ext cx="3224470" cy="3698697"/>
          </a:xfrm>
          <a:prstGeom prst="rect">
            <a:avLst/>
          </a:prstGeom>
        </p:spPr>
      </p:pic>
    </p:spTree>
    <p:extLst>
      <p:ext uri="{BB962C8B-B14F-4D97-AF65-F5344CB8AC3E}">
        <p14:creationId xmlns:p14="http://schemas.microsoft.com/office/powerpoint/2010/main" val="114966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768321" y="192439"/>
            <a:ext cx="9603275" cy="507446"/>
          </a:xfrm>
        </p:spPr>
        <p:txBody>
          <a:bodyPr>
            <a:normAutofit fontScale="90000"/>
          </a:bodyPr>
          <a:lstStyle/>
          <a:p>
            <a:r>
              <a:rPr lang="en-US" dirty="0"/>
              <a:t>Key Takeaways</a:t>
            </a:r>
          </a:p>
        </p:txBody>
      </p:sp>
      <p:sp>
        <p:nvSpPr>
          <p:cNvPr id="8" name="Rectangle 7">
            <a:extLst>
              <a:ext uri="{FF2B5EF4-FFF2-40B4-BE49-F238E27FC236}">
                <a16:creationId xmlns:a16="http://schemas.microsoft.com/office/drawing/2014/main" id="{B41F20DA-D5C3-404D-8674-5165B6C11D61}"/>
              </a:ext>
            </a:extLst>
          </p:cNvPr>
          <p:cNvSpPr/>
          <p:nvPr/>
        </p:nvSpPr>
        <p:spPr>
          <a:xfrm>
            <a:off x="730649" y="699885"/>
            <a:ext cx="5139869" cy="369332"/>
          </a:xfrm>
          <a:prstGeom prst="rect">
            <a:avLst/>
          </a:prstGeom>
        </p:spPr>
        <p:txBody>
          <a:bodyPr wrap="none">
            <a:spAutoFit/>
          </a:bodyPr>
          <a:lstStyle/>
          <a:p>
            <a:r>
              <a:rPr lang="en-US" dirty="0" err="1"/>
              <a:t>Stationarize</a:t>
            </a:r>
            <a:r>
              <a:rPr lang="en-US" dirty="0"/>
              <a:t> the ARIMA(2,2,1): Taking out the (1 – </a:t>
            </a:r>
            <a:r>
              <a:rPr lang="en-US" i="1" dirty="0"/>
              <a:t>B</a:t>
            </a:r>
            <a:r>
              <a:rPr lang="en-US" dirty="0"/>
              <a:t>)</a:t>
            </a:r>
            <a:r>
              <a:rPr lang="en-US" baseline="30000" dirty="0"/>
              <a:t>2</a:t>
            </a:r>
            <a:endParaRPr lang="en-US" dirty="0"/>
          </a:p>
        </p:txBody>
      </p:sp>
      <p:pic>
        <p:nvPicPr>
          <p:cNvPr id="4" name="Picture 3">
            <a:extLst>
              <a:ext uri="{FF2B5EF4-FFF2-40B4-BE49-F238E27FC236}">
                <a16:creationId xmlns:a16="http://schemas.microsoft.com/office/drawing/2014/main" id="{62FEF002-B8DA-4C4D-9756-C66A1655C97A}"/>
              </a:ext>
            </a:extLst>
          </p:cNvPr>
          <p:cNvPicPr>
            <a:picLocks noChangeAspect="1"/>
          </p:cNvPicPr>
          <p:nvPr/>
        </p:nvPicPr>
        <p:blipFill>
          <a:blip r:embed="rId2"/>
          <a:stretch>
            <a:fillRect/>
          </a:stretch>
        </p:blipFill>
        <p:spPr>
          <a:xfrm>
            <a:off x="730649" y="1069217"/>
            <a:ext cx="9526618" cy="5652976"/>
          </a:xfrm>
          <a:prstGeom prst="rect">
            <a:avLst/>
          </a:prstGeom>
        </p:spPr>
      </p:pic>
    </p:spTree>
    <p:extLst>
      <p:ext uri="{BB962C8B-B14F-4D97-AF65-F5344CB8AC3E}">
        <p14:creationId xmlns:p14="http://schemas.microsoft.com/office/powerpoint/2010/main" val="1738763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768321" y="446162"/>
            <a:ext cx="9603275" cy="507446"/>
          </a:xfrm>
        </p:spPr>
        <p:txBody>
          <a:bodyPr>
            <a:normAutofit fontScale="90000"/>
          </a:bodyPr>
          <a:lstStyle/>
          <a:p>
            <a:r>
              <a:rPr lang="en-US" dirty="0"/>
              <a:t>Key Takeaways</a:t>
            </a:r>
          </a:p>
        </p:txBody>
      </p:sp>
      <p:sp>
        <p:nvSpPr>
          <p:cNvPr id="6" name="Rectangle 5">
            <a:extLst>
              <a:ext uri="{FF2B5EF4-FFF2-40B4-BE49-F238E27FC236}">
                <a16:creationId xmlns:a16="http://schemas.microsoft.com/office/drawing/2014/main" id="{048C878A-36DC-0A40-A2B9-B1130F5D1407}"/>
              </a:ext>
            </a:extLst>
          </p:cNvPr>
          <p:cNvSpPr/>
          <p:nvPr/>
        </p:nvSpPr>
        <p:spPr>
          <a:xfrm>
            <a:off x="768320" y="953608"/>
            <a:ext cx="7831149" cy="369332"/>
          </a:xfrm>
          <a:prstGeom prst="rect">
            <a:avLst/>
          </a:prstGeom>
        </p:spPr>
        <p:txBody>
          <a:bodyPr wrap="square">
            <a:spAutoFit/>
          </a:bodyPr>
          <a:lstStyle/>
          <a:p>
            <a:r>
              <a:rPr lang="en-US" b="1" dirty="0"/>
              <a:t>General Comments about  ARIMA Models</a:t>
            </a:r>
          </a:p>
        </p:txBody>
      </p:sp>
      <p:sp>
        <p:nvSpPr>
          <p:cNvPr id="7" name="Rectangle 6">
            <a:extLst>
              <a:ext uri="{FF2B5EF4-FFF2-40B4-BE49-F238E27FC236}">
                <a16:creationId xmlns:a16="http://schemas.microsoft.com/office/drawing/2014/main" id="{7A0E058A-0A92-8E4A-94EF-B21EB18F2CC1}"/>
              </a:ext>
            </a:extLst>
          </p:cNvPr>
          <p:cNvSpPr/>
          <p:nvPr/>
        </p:nvSpPr>
        <p:spPr>
          <a:xfrm>
            <a:off x="768320" y="1576305"/>
            <a:ext cx="10183932" cy="4139595"/>
          </a:xfrm>
          <a:prstGeom prst="rect">
            <a:avLst/>
          </a:prstGeom>
        </p:spPr>
        <p:txBody>
          <a:bodyPr wrap="square">
            <a:spAutoFit/>
          </a:bodyPr>
          <a:lstStyle/>
          <a:p>
            <a:pPr marL="285750" indent="-285750">
              <a:spcBef>
                <a:spcPts val="600"/>
              </a:spcBef>
              <a:buFont typeface="Arial" panose="020B0604020202020204" pitchFamily="34" charset="0"/>
              <a:buChar char="•"/>
            </a:pPr>
            <a:r>
              <a:rPr lang="en-US" sz="2400" dirty="0"/>
              <a:t>The </a:t>
            </a:r>
            <a:r>
              <a:rPr lang="en-US" sz="2400" dirty="0">
                <a:latin typeface="Times New Roman" panose="02020603050405020304" pitchFamily="18" charset="0"/>
                <a:cs typeface="Times New Roman" panose="02020603050405020304" pitchFamily="18" charset="0"/>
              </a:rPr>
              <a:t>(1 </a:t>
            </a:r>
            <a:r>
              <a:rPr lang="en-US" sz="2400" dirty="0">
                <a:latin typeface="Symbol" panose="05050102010706020507" pitchFamily="18" charset="2"/>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a:t>
            </a:r>
            <a:r>
              <a:rPr lang="en-US" sz="2400" i="1" baseline="30000" dirty="0">
                <a:latin typeface="Times New Roman" panose="02020603050405020304" pitchFamily="18" charset="0"/>
                <a:cs typeface="Times New Roman" panose="02020603050405020304" pitchFamily="18" charset="0"/>
              </a:rPr>
              <a:t>d</a:t>
            </a:r>
            <a:r>
              <a:rPr lang="en-US" sz="2400" dirty="0">
                <a:latin typeface="Times New Roman" panose="02020603050405020304" pitchFamily="18" charset="0"/>
                <a:cs typeface="Times New Roman" panose="02020603050405020304" pitchFamily="18" charset="0"/>
              </a:rPr>
              <a:t> </a:t>
            </a:r>
            <a:r>
              <a:rPr lang="en-US" sz="2400" dirty="0"/>
              <a:t>factor dominates the stationary components.</a:t>
            </a:r>
          </a:p>
          <a:p>
            <a:pPr marL="742950" lvl="1" indent="-285750">
              <a:spcBef>
                <a:spcPts val="600"/>
              </a:spcBef>
              <a:buFont typeface="Arial" panose="020B0604020202020204" pitchFamily="34" charset="0"/>
              <a:buChar char="•"/>
            </a:pPr>
            <a:r>
              <a:rPr lang="en-US" sz="2000" dirty="0"/>
              <a:t>In the realizations</a:t>
            </a:r>
          </a:p>
          <a:p>
            <a:pPr marL="742950" lvl="1" indent="-285750">
              <a:spcBef>
                <a:spcPts val="600"/>
              </a:spcBef>
              <a:buFont typeface="Arial" panose="020B0604020202020204" pitchFamily="34" charset="0"/>
              <a:buChar char="•"/>
            </a:pPr>
            <a:r>
              <a:rPr lang="en-US" sz="2000" dirty="0"/>
              <a:t>Autocorrelations</a:t>
            </a:r>
          </a:p>
          <a:p>
            <a:pPr marL="742950" lvl="1" indent="-285750">
              <a:spcBef>
                <a:spcPts val="600"/>
              </a:spcBef>
              <a:buFont typeface="Arial" panose="020B0604020202020204" pitchFamily="34" charset="0"/>
              <a:buChar char="•"/>
            </a:pPr>
            <a:r>
              <a:rPr lang="en-US" sz="2000" dirty="0"/>
              <a:t>Spectral densities all have peaks at </a:t>
            </a:r>
            <a:r>
              <a:rPr lang="en-US" sz="2000" i="1" dirty="0">
                <a:latin typeface="Times New Roman" panose="02020603050405020304" pitchFamily="18" charset="0"/>
                <a:cs typeface="Times New Roman" panose="02020603050405020304" pitchFamily="18" charset="0"/>
              </a:rPr>
              <a:t>f </a:t>
            </a:r>
            <a:r>
              <a:rPr lang="en-US" sz="2000" dirty="0">
                <a:latin typeface="Times New Roman" panose="02020603050405020304" pitchFamily="18" charset="0"/>
                <a:cs typeface="Times New Roman" panose="02020603050405020304" pitchFamily="18" charset="0"/>
              </a:rPr>
              <a:t>= 0</a:t>
            </a:r>
            <a:endParaRPr lang="en-US" sz="2000" dirty="0"/>
          </a:p>
          <a:p>
            <a:pPr marL="285750" indent="-285750">
              <a:spcBef>
                <a:spcPts val="600"/>
              </a:spcBef>
              <a:buFont typeface="Arial" panose="020B0604020202020204" pitchFamily="34" charset="0"/>
              <a:buChar char="•"/>
            </a:pPr>
            <a:r>
              <a:rPr lang="en-US" sz="2400" dirty="0"/>
              <a:t>For </a:t>
            </a:r>
            <a:r>
              <a:rPr lang="en-US" sz="2400" i="1" dirty="0">
                <a:latin typeface="Times New Roman" panose="02020603050405020304" pitchFamily="18" charset="0"/>
                <a:cs typeface="Times New Roman" panose="02020603050405020304" pitchFamily="18" charset="0"/>
              </a:rPr>
              <a:t>d </a:t>
            </a:r>
            <a:r>
              <a:rPr lang="en-US" sz="2400" dirty="0">
                <a:latin typeface="Times New Roman" panose="02020603050405020304" pitchFamily="18" charset="0"/>
                <a:cs typeface="Times New Roman" panose="02020603050405020304" pitchFamily="18" charset="0"/>
              </a:rPr>
              <a:t>&gt; 1,</a:t>
            </a:r>
            <a:r>
              <a:rPr lang="en-US" sz="2400" dirty="0"/>
              <a:t> this domination is even more striking.</a:t>
            </a:r>
          </a:p>
          <a:p>
            <a:pPr marL="285750" indent="-285750">
              <a:spcBef>
                <a:spcPts val="600"/>
              </a:spcBef>
              <a:buFont typeface="Arial" panose="020B0604020202020204" pitchFamily="34" charset="0"/>
              <a:buChar char="•"/>
            </a:pPr>
            <a:r>
              <a:rPr lang="en-US" sz="2400" dirty="0"/>
              <a:t>The true autocorrelations are equal to 1 for all </a:t>
            </a:r>
            <a:r>
              <a:rPr lang="en-US" sz="2400" i="1" dirty="0">
                <a:latin typeface="Times New Roman" panose="02020603050405020304" pitchFamily="18" charset="0"/>
                <a:cs typeface="Times New Roman" panose="02020603050405020304" pitchFamily="18" charset="0"/>
              </a:rPr>
              <a:t>k.</a:t>
            </a:r>
          </a:p>
          <a:p>
            <a:pPr marL="285750" indent="-285750">
              <a:spcBef>
                <a:spcPts val="600"/>
              </a:spcBef>
              <a:buFont typeface="Arial" panose="020B0604020202020204" pitchFamily="34" charset="0"/>
              <a:buChar char="•"/>
            </a:pPr>
            <a:r>
              <a:rPr lang="en-US" sz="2400" dirty="0">
                <a:cs typeface="Times New Roman" panose="02020603050405020304" pitchFamily="18" charset="0"/>
              </a:rPr>
              <a:t>The sample autocorrelations will always damp (in part because of the way they are calculated).</a:t>
            </a:r>
          </a:p>
          <a:p>
            <a:pPr marL="285750" indent="-285750">
              <a:spcBef>
                <a:spcPts val="600"/>
              </a:spcBef>
              <a:buFont typeface="Arial" panose="020B0604020202020204" pitchFamily="34" charset="0"/>
              <a:buChar char="•"/>
            </a:pPr>
            <a:r>
              <a:rPr lang="en-US" sz="2400" b="1" dirty="0">
                <a:cs typeface="Times New Roman" panose="02020603050405020304" pitchFamily="18" charset="0"/>
              </a:rPr>
              <a:t>Slowly damping sample autocorrelations is an indication of ARIMA data.</a:t>
            </a:r>
            <a:endParaRPr lang="en-US" sz="3600" b="1" dirty="0"/>
          </a:p>
        </p:txBody>
      </p:sp>
    </p:spTree>
    <p:extLst>
      <p:ext uri="{BB962C8B-B14F-4D97-AF65-F5344CB8AC3E}">
        <p14:creationId xmlns:p14="http://schemas.microsoft.com/office/powerpoint/2010/main" val="4174480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768321" y="446162"/>
            <a:ext cx="9603275" cy="507446"/>
          </a:xfrm>
        </p:spPr>
        <p:txBody>
          <a:bodyPr>
            <a:normAutofit fontScale="90000"/>
          </a:bodyPr>
          <a:lstStyle/>
          <a:p>
            <a:r>
              <a:rPr lang="en-US" dirty="0"/>
              <a:t>Key Takeaways</a:t>
            </a:r>
          </a:p>
        </p:txBody>
      </p:sp>
      <p:sp>
        <p:nvSpPr>
          <p:cNvPr id="3" name="Content Placeholder 2">
            <a:extLst>
              <a:ext uri="{FF2B5EF4-FFF2-40B4-BE49-F238E27FC236}">
                <a16:creationId xmlns:a16="http://schemas.microsoft.com/office/drawing/2014/main" id="{522DA247-4B8C-2E4F-BEFB-64AC5EC6CBBA}"/>
              </a:ext>
            </a:extLst>
          </p:cNvPr>
          <p:cNvSpPr>
            <a:spLocks noGrp="1"/>
          </p:cNvSpPr>
          <p:nvPr>
            <p:ph idx="1"/>
          </p:nvPr>
        </p:nvSpPr>
        <p:spPr>
          <a:xfrm>
            <a:off x="768321" y="924340"/>
            <a:ext cx="11138757" cy="5516766"/>
          </a:xfrm>
        </p:spPr>
        <p:txBody>
          <a:bodyPr/>
          <a:lstStyle/>
          <a:p>
            <a:r>
              <a:rPr lang="en-US" dirty="0"/>
              <a:t>Seasonal Models | Properties and Characteristics</a:t>
            </a:r>
          </a:p>
          <a:p>
            <a:pPr marL="0" indent="0">
              <a:buNone/>
            </a:pPr>
            <a:endParaRPr lang="en-US" dirty="0"/>
          </a:p>
        </p:txBody>
      </p:sp>
      <p:pic>
        <p:nvPicPr>
          <p:cNvPr id="6" name="Picture 5">
            <a:extLst>
              <a:ext uri="{FF2B5EF4-FFF2-40B4-BE49-F238E27FC236}">
                <a16:creationId xmlns:a16="http://schemas.microsoft.com/office/drawing/2014/main" id="{ECB9329E-668C-BF4A-B96D-6706830977CB}"/>
              </a:ext>
            </a:extLst>
          </p:cNvPr>
          <p:cNvPicPr>
            <a:picLocks noChangeAspect="1"/>
          </p:cNvPicPr>
          <p:nvPr/>
        </p:nvPicPr>
        <p:blipFill>
          <a:blip r:embed="rId2"/>
          <a:stretch>
            <a:fillRect/>
          </a:stretch>
        </p:blipFill>
        <p:spPr>
          <a:xfrm>
            <a:off x="768322" y="1431786"/>
            <a:ext cx="5827688" cy="4761879"/>
          </a:xfrm>
          <a:prstGeom prst="rect">
            <a:avLst/>
          </a:prstGeom>
        </p:spPr>
      </p:pic>
      <p:pic>
        <p:nvPicPr>
          <p:cNvPr id="7" name="Picture 6">
            <a:extLst>
              <a:ext uri="{FF2B5EF4-FFF2-40B4-BE49-F238E27FC236}">
                <a16:creationId xmlns:a16="http://schemas.microsoft.com/office/drawing/2014/main" id="{F7DAEF08-A92A-1E4C-B5B7-49536F36F579}"/>
              </a:ext>
            </a:extLst>
          </p:cNvPr>
          <p:cNvPicPr>
            <a:picLocks noChangeAspect="1"/>
          </p:cNvPicPr>
          <p:nvPr/>
        </p:nvPicPr>
        <p:blipFill>
          <a:blip r:embed="rId3"/>
          <a:stretch>
            <a:fillRect/>
          </a:stretch>
        </p:blipFill>
        <p:spPr>
          <a:xfrm>
            <a:off x="6596010" y="1431786"/>
            <a:ext cx="5424754" cy="4761879"/>
          </a:xfrm>
          <a:prstGeom prst="rect">
            <a:avLst/>
          </a:prstGeom>
        </p:spPr>
      </p:pic>
    </p:spTree>
    <p:extLst>
      <p:ext uri="{BB962C8B-B14F-4D97-AF65-F5344CB8AC3E}">
        <p14:creationId xmlns:p14="http://schemas.microsoft.com/office/powerpoint/2010/main" val="3081628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768321" y="446162"/>
            <a:ext cx="9603275" cy="846088"/>
          </a:xfrm>
        </p:spPr>
        <p:txBody>
          <a:bodyPr>
            <a:noAutofit/>
          </a:bodyPr>
          <a:lstStyle/>
          <a:p>
            <a:r>
              <a:rPr lang="en-US" sz="1600" dirty="0"/>
              <a:t>Looking at your time series from the first day of class, you addressed its stationarity before. Does either a signal plus noise, ARIMA, or ARUMA (seasonal) model seem appropriate?</a:t>
            </a:r>
            <a:br>
              <a:rPr lang="en-US" sz="1600" dirty="0"/>
            </a:br>
            <a:endParaRPr lang="en-US" sz="1600" dirty="0"/>
          </a:p>
        </p:txBody>
      </p:sp>
      <p:pic>
        <p:nvPicPr>
          <p:cNvPr id="1026" name="Picture 2">
            <a:extLst>
              <a:ext uri="{FF2B5EF4-FFF2-40B4-BE49-F238E27FC236}">
                <a16:creationId xmlns:a16="http://schemas.microsoft.com/office/drawing/2014/main" id="{EF43E81D-5F09-254C-B834-0C05B2AD8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21" y="1292250"/>
            <a:ext cx="3567374" cy="3848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7ECCAB4-E715-4C4A-B8D7-4D06189D4B44}"/>
              </a:ext>
            </a:extLst>
          </p:cNvPr>
          <p:cNvPicPr>
            <a:picLocks noChangeAspect="1"/>
          </p:cNvPicPr>
          <p:nvPr/>
        </p:nvPicPr>
        <p:blipFill>
          <a:blip r:embed="rId3"/>
          <a:stretch>
            <a:fillRect/>
          </a:stretch>
        </p:blipFill>
        <p:spPr>
          <a:xfrm>
            <a:off x="4335695" y="1292250"/>
            <a:ext cx="4417887" cy="3848100"/>
          </a:xfrm>
          <a:prstGeom prst="rect">
            <a:avLst/>
          </a:prstGeom>
        </p:spPr>
      </p:pic>
      <p:sp>
        <p:nvSpPr>
          <p:cNvPr id="11" name="TextBox 10">
            <a:extLst>
              <a:ext uri="{FF2B5EF4-FFF2-40B4-BE49-F238E27FC236}">
                <a16:creationId xmlns:a16="http://schemas.microsoft.com/office/drawing/2014/main" id="{2174B3F2-FA95-1746-B585-41B9CB69DB46}"/>
              </a:ext>
            </a:extLst>
          </p:cNvPr>
          <p:cNvSpPr txBox="1"/>
          <p:nvPr/>
        </p:nvSpPr>
        <p:spPr>
          <a:xfrm>
            <a:off x="768321" y="5291712"/>
            <a:ext cx="10176253" cy="1600438"/>
          </a:xfrm>
          <a:prstGeom prst="rect">
            <a:avLst/>
          </a:prstGeom>
          <a:noFill/>
        </p:spPr>
        <p:txBody>
          <a:bodyPr wrap="square" rtlCol="0">
            <a:spAutoFit/>
          </a:bodyPr>
          <a:lstStyle/>
          <a:p>
            <a:r>
              <a:rPr lang="en-US" sz="1400" dirty="0"/>
              <a:t>Looking at realization and its correlation structure, which exhibits a very slowly damping structure with near value 1 correlation between large number of initial lags, it appears ARIMA model would be appropriate. Although it is counterintuitive to assume there might be a trend component in stock data, there is ever so slight possibility of trend component( liner or quadratic) in the realization in short term and hence signal plus noise model also appears to be appropriate. Now, since this stock is of Google, a tech company, with no particular product launch dates, it is counterintuitive to assume that its stock would be having some seasonal components. Moreover, autocorrelation plot doesn’t indicate any high correlation among monthly, quarterly, yearly </a:t>
            </a:r>
            <a:r>
              <a:rPr lang="en-US" sz="1400" dirty="0" err="1"/>
              <a:t>etc</a:t>
            </a:r>
            <a:r>
              <a:rPr lang="en-US" sz="1400" dirty="0"/>
              <a:t> lags </a:t>
            </a:r>
            <a:r>
              <a:rPr lang="en-US" sz="1400" dirty="0" err="1"/>
              <a:t>ie</a:t>
            </a:r>
            <a:r>
              <a:rPr lang="en-US" sz="1400" dirty="0"/>
              <a:t> no seasonal correlation structure. Hence, ARUMA(Seasonal) model might not be appropriate to model this stock data. </a:t>
            </a:r>
          </a:p>
        </p:txBody>
      </p:sp>
      <p:pic>
        <p:nvPicPr>
          <p:cNvPr id="1028" name="Picture 4">
            <a:extLst>
              <a:ext uri="{FF2B5EF4-FFF2-40B4-BE49-F238E27FC236}">
                <a16:creationId xmlns:a16="http://schemas.microsoft.com/office/drawing/2014/main" id="{BFE55C09-B1B8-2D47-A365-7F9A94A270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3582" y="1292250"/>
            <a:ext cx="3297391"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617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768321" y="446162"/>
            <a:ext cx="9603275" cy="507446"/>
          </a:xfrm>
        </p:spPr>
        <p:txBody>
          <a:bodyPr>
            <a:normAutofit fontScale="90000"/>
          </a:bodyPr>
          <a:lstStyle/>
          <a:p>
            <a:r>
              <a:rPr lang="en-US" dirty="0"/>
              <a:t>Key Takeaways</a:t>
            </a:r>
          </a:p>
        </p:txBody>
      </p:sp>
      <p:sp>
        <p:nvSpPr>
          <p:cNvPr id="3" name="Content Placeholder 2">
            <a:extLst>
              <a:ext uri="{FF2B5EF4-FFF2-40B4-BE49-F238E27FC236}">
                <a16:creationId xmlns:a16="http://schemas.microsoft.com/office/drawing/2014/main" id="{522DA247-4B8C-2E4F-BEFB-64AC5EC6CBBA}"/>
              </a:ext>
            </a:extLst>
          </p:cNvPr>
          <p:cNvSpPr>
            <a:spLocks noGrp="1"/>
          </p:cNvSpPr>
          <p:nvPr>
            <p:ph idx="1"/>
          </p:nvPr>
        </p:nvSpPr>
        <p:spPr>
          <a:xfrm>
            <a:off x="768321" y="924340"/>
            <a:ext cx="11138757" cy="5516766"/>
          </a:xfrm>
        </p:spPr>
        <p:txBody>
          <a:bodyPr/>
          <a:lstStyle/>
          <a:p>
            <a:pPr marL="0" indent="0">
              <a:buNone/>
            </a:pPr>
            <a:endParaRPr lang="en-US" dirty="0"/>
          </a:p>
        </p:txBody>
      </p:sp>
      <p:pic>
        <p:nvPicPr>
          <p:cNvPr id="4" name="Picture 3">
            <a:extLst>
              <a:ext uri="{FF2B5EF4-FFF2-40B4-BE49-F238E27FC236}">
                <a16:creationId xmlns:a16="http://schemas.microsoft.com/office/drawing/2014/main" id="{4A67D689-4971-5944-96B4-CB8452CDA509}"/>
              </a:ext>
            </a:extLst>
          </p:cNvPr>
          <p:cNvPicPr>
            <a:picLocks noChangeAspect="1"/>
          </p:cNvPicPr>
          <p:nvPr/>
        </p:nvPicPr>
        <p:blipFill>
          <a:blip r:embed="rId2"/>
          <a:stretch>
            <a:fillRect/>
          </a:stretch>
        </p:blipFill>
        <p:spPr>
          <a:xfrm>
            <a:off x="768321" y="953608"/>
            <a:ext cx="7467600" cy="584200"/>
          </a:xfrm>
          <a:prstGeom prst="rect">
            <a:avLst/>
          </a:prstGeom>
        </p:spPr>
      </p:pic>
      <p:pic>
        <p:nvPicPr>
          <p:cNvPr id="5" name="Picture 4">
            <a:extLst>
              <a:ext uri="{FF2B5EF4-FFF2-40B4-BE49-F238E27FC236}">
                <a16:creationId xmlns:a16="http://schemas.microsoft.com/office/drawing/2014/main" id="{F66733B3-7B67-C941-9EF7-1744502B3E2A}"/>
              </a:ext>
            </a:extLst>
          </p:cNvPr>
          <p:cNvPicPr>
            <a:picLocks noChangeAspect="1"/>
          </p:cNvPicPr>
          <p:nvPr/>
        </p:nvPicPr>
        <p:blipFill>
          <a:blip r:embed="rId3"/>
          <a:stretch>
            <a:fillRect/>
          </a:stretch>
        </p:blipFill>
        <p:spPr>
          <a:xfrm>
            <a:off x="768321" y="1567076"/>
            <a:ext cx="10274300" cy="3619500"/>
          </a:xfrm>
          <a:prstGeom prst="rect">
            <a:avLst/>
          </a:prstGeom>
        </p:spPr>
      </p:pic>
    </p:spTree>
    <p:extLst>
      <p:ext uri="{BB962C8B-B14F-4D97-AF65-F5344CB8AC3E}">
        <p14:creationId xmlns:p14="http://schemas.microsoft.com/office/powerpoint/2010/main" val="2845135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768321" y="446162"/>
            <a:ext cx="9603275" cy="507446"/>
          </a:xfrm>
        </p:spPr>
        <p:txBody>
          <a:bodyPr>
            <a:normAutofit fontScale="90000"/>
          </a:bodyPr>
          <a:lstStyle/>
          <a:p>
            <a:r>
              <a:rPr lang="en-US" dirty="0"/>
              <a:t>Key Takeaways</a:t>
            </a:r>
          </a:p>
        </p:txBody>
      </p:sp>
      <p:sp>
        <p:nvSpPr>
          <p:cNvPr id="3" name="Content Placeholder 2">
            <a:extLst>
              <a:ext uri="{FF2B5EF4-FFF2-40B4-BE49-F238E27FC236}">
                <a16:creationId xmlns:a16="http://schemas.microsoft.com/office/drawing/2014/main" id="{522DA247-4B8C-2E4F-BEFB-64AC5EC6CBBA}"/>
              </a:ext>
            </a:extLst>
          </p:cNvPr>
          <p:cNvSpPr>
            <a:spLocks noGrp="1"/>
          </p:cNvSpPr>
          <p:nvPr>
            <p:ph idx="1"/>
          </p:nvPr>
        </p:nvSpPr>
        <p:spPr>
          <a:xfrm>
            <a:off x="768321" y="924340"/>
            <a:ext cx="11138757" cy="5516766"/>
          </a:xfrm>
        </p:spPr>
        <p:txBody>
          <a:bodyPr/>
          <a:lstStyle/>
          <a:p>
            <a:r>
              <a:rPr lang="en-US" dirty="0"/>
              <a:t>Seasonal Models | Examples</a:t>
            </a:r>
          </a:p>
          <a:p>
            <a:pPr marL="0" indent="0">
              <a:buNone/>
            </a:pPr>
            <a:endParaRPr lang="en-US" dirty="0"/>
          </a:p>
        </p:txBody>
      </p:sp>
      <p:pic>
        <p:nvPicPr>
          <p:cNvPr id="4" name="Picture 3">
            <a:extLst>
              <a:ext uri="{FF2B5EF4-FFF2-40B4-BE49-F238E27FC236}">
                <a16:creationId xmlns:a16="http://schemas.microsoft.com/office/drawing/2014/main" id="{B223394C-B3E3-634C-9924-D77636564B11}"/>
              </a:ext>
            </a:extLst>
          </p:cNvPr>
          <p:cNvPicPr>
            <a:picLocks noChangeAspect="1"/>
          </p:cNvPicPr>
          <p:nvPr/>
        </p:nvPicPr>
        <p:blipFill>
          <a:blip r:embed="rId2"/>
          <a:stretch>
            <a:fillRect/>
          </a:stretch>
        </p:blipFill>
        <p:spPr>
          <a:xfrm>
            <a:off x="263431" y="1431785"/>
            <a:ext cx="6074268" cy="5330829"/>
          </a:xfrm>
          <a:prstGeom prst="rect">
            <a:avLst/>
          </a:prstGeom>
        </p:spPr>
      </p:pic>
      <p:pic>
        <p:nvPicPr>
          <p:cNvPr id="5" name="Picture 4">
            <a:extLst>
              <a:ext uri="{FF2B5EF4-FFF2-40B4-BE49-F238E27FC236}">
                <a16:creationId xmlns:a16="http://schemas.microsoft.com/office/drawing/2014/main" id="{D2C8A733-CACF-054C-A8E6-942D47625B4A}"/>
              </a:ext>
            </a:extLst>
          </p:cNvPr>
          <p:cNvPicPr>
            <a:picLocks noChangeAspect="1"/>
          </p:cNvPicPr>
          <p:nvPr/>
        </p:nvPicPr>
        <p:blipFill>
          <a:blip r:embed="rId3"/>
          <a:stretch>
            <a:fillRect/>
          </a:stretch>
        </p:blipFill>
        <p:spPr>
          <a:xfrm>
            <a:off x="6337699" y="1431785"/>
            <a:ext cx="5590870" cy="5330828"/>
          </a:xfrm>
          <a:prstGeom prst="rect">
            <a:avLst/>
          </a:prstGeom>
        </p:spPr>
      </p:pic>
    </p:spTree>
    <p:extLst>
      <p:ext uri="{BB962C8B-B14F-4D97-AF65-F5344CB8AC3E}">
        <p14:creationId xmlns:p14="http://schemas.microsoft.com/office/powerpoint/2010/main" val="933002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768321" y="446162"/>
            <a:ext cx="9603275" cy="507446"/>
          </a:xfrm>
        </p:spPr>
        <p:txBody>
          <a:bodyPr>
            <a:normAutofit fontScale="90000"/>
          </a:bodyPr>
          <a:lstStyle/>
          <a:p>
            <a:r>
              <a:rPr lang="en-US" dirty="0"/>
              <a:t>Key Takeaways</a:t>
            </a:r>
          </a:p>
        </p:txBody>
      </p:sp>
      <p:sp>
        <p:nvSpPr>
          <p:cNvPr id="3" name="Content Placeholder 2">
            <a:extLst>
              <a:ext uri="{FF2B5EF4-FFF2-40B4-BE49-F238E27FC236}">
                <a16:creationId xmlns:a16="http://schemas.microsoft.com/office/drawing/2014/main" id="{522DA247-4B8C-2E4F-BEFB-64AC5EC6CBBA}"/>
              </a:ext>
            </a:extLst>
          </p:cNvPr>
          <p:cNvSpPr>
            <a:spLocks noGrp="1"/>
          </p:cNvSpPr>
          <p:nvPr>
            <p:ph idx="1"/>
          </p:nvPr>
        </p:nvSpPr>
        <p:spPr>
          <a:xfrm>
            <a:off x="768321" y="924340"/>
            <a:ext cx="11138757" cy="5516766"/>
          </a:xfrm>
        </p:spPr>
        <p:txBody>
          <a:bodyPr/>
          <a:lstStyle/>
          <a:p>
            <a:r>
              <a:rPr lang="en-US" dirty="0"/>
              <a:t>Seasonal Models | Generate And </a:t>
            </a:r>
            <a:r>
              <a:rPr lang="en-US" dirty="0" err="1"/>
              <a:t>Stationarize</a:t>
            </a:r>
            <a:endParaRPr lang="en-US" dirty="0"/>
          </a:p>
        </p:txBody>
      </p:sp>
      <p:pic>
        <p:nvPicPr>
          <p:cNvPr id="6" name="Picture 5">
            <a:extLst>
              <a:ext uri="{FF2B5EF4-FFF2-40B4-BE49-F238E27FC236}">
                <a16:creationId xmlns:a16="http://schemas.microsoft.com/office/drawing/2014/main" id="{445CDB1A-E413-8E4D-9279-95D56A9BDA48}"/>
              </a:ext>
            </a:extLst>
          </p:cNvPr>
          <p:cNvPicPr>
            <a:picLocks noChangeAspect="1"/>
          </p:cNvPicPr>
          <p:nvPr/>
        </p:nvPicPr>
        <p:blipFill>
          <a:blip r:embed="rId2"/>
          <a:stretch>
            <a:fillRect/>
          </a:stretch>
        </p:blipFill>
        <p:spPr>
          <a:xfrm>
            <a:off x="284922" y="1431786"/>
            <a:ext cx="5293945" cy="1422400"/>
          </a:xfrm>
          <a:prstGeom prst="rect">
            <a:avLst/>
          </a:prstGeom>
        </p:spPr>
      </p:pic>
      <p:pic>
        <p:nvPicPr>
          <p:cNvPr id="7" name="Picture 6">
            <a:extLst>
              <a:ext uri="{FF2B5EF4-FFF2-40B4-BE49-F238E27FC236}">
                <a16:creationId xmlns:a16="http://schemas.microsoft.com/office/drawing/2014/main" id="{0913D0EF-299D-7741-AEAC-8C72BC29BC83}"/>
              </a:ext>
            </a:extLst>
          </p:cNvPr>
          <p:cNvPicPr>
            <a:picLocks noChangeAspect="1"/>
          </p:cNvPicPr>
          <p:nvPr/>
        </p:nvPicPr>
        <p:blipFill>
          <a:blip r:embed="rId3"/>
          <a:stretch>
            <a:fillRect/>
          </a:stretch>
        </p:blipFill>
        <p:spPr>
          <a:xfrm>
            <a:off x="5589704" y="1431786"/>
            <a:ext cx="6441334" cy="5216664"/>
          </a:xfrm>
          <a:prstGeom prst="rect">
            <a:avLst/>
          </a:prstGeom>
        </p:spPr>
      </p:pic>
      <p:sp>
        <p:nvSpPr>
          <p:cNvPr id="8" name="TextBox 7">
            <a:extLst>
              <a:ext uri="{FF2B5EF4-FFF2-40B4-BE49-F238E27FC236}">
                <a16:creationId xmlns:a16="http://schemas.microsoft.com/office/drawing/2014/main" id="{0F305559-B56B-204D-9D59-2D6A957497F5}"/>
              </a:ext>
            </a:extLst>
          </p:cNvPr>
          <p:cNvSpPr txBox="1"/>
          <p:nvPr/>
        </p:nvSpPr>
        <p:spPr>
          <a:xfrm>
            <a:off x="284922" y="4078840"/>
            <a:ext cx="4985721" cy="646331"/>
          </a:xfrm>
          <a:prstGeom prst="rect">
            <a:avLst/>
          </a:prstGeom>
          <a:noFill/>
        </p:spPr>
        <p:txBody>
          <a:bodyPr wrap="square" rtlCol="0">
            <a:spAutoFit/>
          </a:bodyPr>
          <a:lstStyle/>
          <a:p>
            <a:r>
              <a:rPr lang="en-US" dirty="0"/>
              <a:t> Quarterly Seasonal Model: 0 for B, 0 for B^2, 0 for B^3 and 1 for B^4</a:t>
            </a:r>
          </a:p>
        </p:txBody>
      </p:sp>
    </p:spTree>
    <p:extLst>
      <p:ext uri="{BB962C8B-B14F-4D97-AF65-F5344CB8AC3E}">
        <p14:creationId xmlns:p14="http://schemas.microsoft.com/office/powerpoint/2010/main" val="3089535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768321" y="446162"/>
            <a:ext cx="9603275" cy="507446"/>
          </a:xfrm>
        </p:spPr>
        <p:txBody>
          <a:bodyPr>
            <a:normAutofit fontScale="90000"/>
          </a:bodyPr>
          <a:lstStyle/>
          <a:p>
            <a:r>
              <a:rPr lang="en-US" dirty="0"/>
              <a:t>Key Takeaways</a:t>
            </a:r>
          </a:p>
        </p:txBody>
      </p:sp>
      <p:sp>
        <p:nvSpPr>
          <p:cNvPr id="3" name="Content Placeholder 2">
            <a:extLst>
              <a:ext uri="{FF2B5EF4-FFF2-40B4-BE49-F238E27FC236}">
                <a16:creationId xmlns:a16="http://schemas.microsoft.com/office/drawing/2014/main" id="{522DA247-4B8C-2E4F-BEFB-64AC5EC6CBBA}"/>
              </a:ext>
            </a:extLst>
          </p:cNvPr>
          <p:cNvSpPr>
            <a:spLocks noGrp="1"/>
          </p:cNvSpPr>
          <p:nvPr>
            <p:ph idx="1"/>
          </p:nvPr>
        </p:nvSpPr>
        <p:spPr>
          <a:xfrm>
            <a:off x="768321" y="924340"/>
            <a:ext cx="11138757" cy="5516766"/>
          </a:xfrm>
        </p:spPr>
        <p:txBody>
          <a:bodyPr/>
          <a:lstStyle/>
          <a:p>
            <a:r>
              <a:rPr lang="en-US" dirty="0"/>
              <a:t>Seasonal Models | Generate And </a:t>
            </a:r>
            <a:r>
              <a:rPr lang="en-US" dirty="0" err="1"/>
              <a:t>Stationarize</a:t>
            </a:r>
            <a:endParaRPr lang="en-US" dirty="0"/>
          </a:p>
        </p:txBody>
      </p:sp>
      <p:pic>
        <p:nvPicPr>
          <p:cNvPr id="4" name="Picture 3">
            <a:extLst>
              <a:ext uri="{FF2B5EF4-FFF2-40B4-BE49-F238E27FC236}">
                <a16:creationId xmlns:a16="http://schemas.microsoft.com/office/drawing/2014/main" id="{EE2E1DF2-C409-3740-9C15-AA05A56EEC74}"/>
              </a:ext>
            </a:extLst>
          </p:cNvPr>
          <p:cNvPicPr>
            <a:picLocks noChangeAspect="1"/>
          </p:cNvPicPr>
          <p:nvPr/>
        </p:nvPicPr>
        <p:blipFill>
          <a:blip r:embed="rId2"/>
          <a:stretch>
            <a:fillRect/>
          </a:stretch>
        </p:blipFill>
        <p:spPr>
          <a:xfrm>
            <a:off x="768320" y="1431786"/>
            <a:ext cx="9834609" cy="5322455"/>
          </a:xfrm>
          <a:prstGeom prst="rect">
            <a:avLst/>
          </a:prstGeom>
        </p:spPr>
      </p:pic>
    </p:spTree>
    <p:extLst>
      <p:ext uri="{BB962C8B-B14F-4D97-AF65-F5344CB8AC3E}">
        <p14:creationId xmlns:p14="http://schemas.microsoft.com/office/powerpoint/2010/main" val="281979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768321" y="446162"/>
            <a:ext cx="9603275" cy="507446"/>
          </a:xfrm>
        </p:spPr>
        <p:txBody>
          <a:bodyPr>
            <a:normAutofit fontScale="90000"/>
          </a:bodyPr>
          <a:lstStyle/>
          <a:p>
            <a:r>
              <a:rPr lang="en-US"/>
              <a:t>Key Takeaways</a:t>
            </a:r>
            <a:endParaRPr lang="en-US" dirty="0"/>
          </a:p>
        </p:txBody>
      </p:sp>
      <p:sp>
        <p:nvSpPr>
          <p:cNvPr id="3" name="Content Placeholder 2">
            <a:extLst>
              <a:ext uri="{FF2B5EF4-FFF2-40B4-BE49-F238E27FC236}">
                <a16:creationId xmlns:a16="http://schemas.microsoft.com/office/drawing/2014/main" id="{522DA247-4B8C-2E4F-BEFB-64AC5EC6CBBA}"/>
              </a:ext>
            </a:extLst>
          </p:cNvPr>
          <p:cNvSpPr>
            <a:spLocks noGrp="1"/>
          </p:cNvSpPr>
          <p:nvPr>
            <p:ph idx="1"/>
          </p:nvPr>
        </p:nvSpPr>
        <p:spPr>
          <a:xfrm>
            <a:off x="768321" y="924340"/>
            <a:ext cx="11138757" cy="5516766"/>
          </a:xfrm>
        </p:spPr>
        <p:txBody>
          <a:bodyPr/>
          <a:lstStyle/>
          <a:p>
            <a:r>
              <a:rPr lang="en-US"/>
              <a:t>Seasonal Models | Factor Table </a:t>
            </a:r>
            <a:endParaRPr lang="en-US" dirty="0"/>
          </a:p>
        </p:txBody>
      </p:sp>
      <p:pic>
        <p:nvPicPr>
          <p:cNvPr id="5" name="Picture 4">
            <a:extLst>
              <a:ext uri="{FF2B5EF4-FFF2-40B4-BE49-F238E27FC236}">
                <a16:creationId xmlns:a16="http://schemas.microsoft.com/office/drawing/2014/main" id="{7888B4EC-8D71-B549-9FB6-39AAD49E08E4}"/>
              </a:ext>
            </a:extLst>
          </p:cNvPr>
          <p:cNvPicPr>
            <a:picLocks noChangeAspect="1"/>
          </p:cNvPicPr>
          <p:nvPr/>
        </p:nvPicPr>
        <p:blipFill>
          <a:blip r:embed="rId2"/>
          <a:stretch>
            <a:fillRect/>
          </a:stretch>
        </p:blipFill>
        <p:spPr>
          <a:xfrm>
            <a:off x="284922" y="1485900"/>
            <a:ext cx="5811078" cy="3886200"/>
          </a:xfrm>
          <a:prstGeom prst="rect">
            <a:avLst/>
          </a:prstGeom>
        </p:spPr>
      </p:pic>
      <p:pic>
        <p:nvPicPr>
          <p:cNvPr id="6" name="Picture 5">
            <a:extLst>
              <a:ext uri="{FF2B5EF4-FFF2-40B4-BE49-F238E27FC236}">
                <a16:creationId xmlns:a16="http://schemas.microsoft.com/office/drawing/2014/main" id="{33A4F7AB-EE94-D443-80AF-CFE733FD9619}"/>
              </a:ext>
            </a:extLst>
          </p:cNvPr>
          <p:cNvPicPr>
            <a:picLocks noChangeAspect="1"/>
          </p:cNvPicPr>
          <p:nvPr/>
        </p:nvPicPr>
        <p:blipFill>
          <a:blip r:embed="rId3"/>
          <a:stretch>
            <a:fillRect/>
          </a:stretch>
        </p:blipFill>
        <p:spPr>
          <a:xfrm>
            <a:off x="6124732" y="1431786"/>
            <a:ext cx="5753614" cy="4899489"/>
          </a:xfrm>
          <a:prstGeom prst="rect">
            <a:avLst/>
          </a:prstGeom>
        </p:spPr>
      </p:pic>
    </p:spTree>
    <p:extLst>
      <p:ext uri="{BB962C8B-B14F-4D97-AF65-F5344CB8AC3E}">
        <p14:creationId xmlns:p14="http://schemas.microsoft.com/office/powerpoint/2010/main" val="713893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768321" y="446162"/>
            <a:ext cx="9603275" cy="507446"/>
          </a:xfrm>
        </p:spPr>
        <p:txBody>
          <a:bodyPr>
            <a:normAutofit fontScale="90000"/>
          </a:bodyPr>
          <a:lstStyle/>
          <a:p>
            <a:r>
              <a:rPr lang="en-US"/>
              <a:t>Key Takeaways</a:t>
            </a:r>
            <a:endParaRPr lang="en-US" dirty="0"/>
          </a:p>
        </p:txBody>
      </p:sp>
      <p:sp>
        <p:nvSpPr>
          <p:cNvPr id="3" name="Content Placeholder 2">
            <a:extLst>
              <a:ext uri="{FF2B5EF4-FFF2-40B4-BE49-F238E27FC236}">
                <a16:creationId xmlns:a16="http://schemas.microsoft.com/office/drawing/2014/main" id="{522DA247-4B8C-2E4F-BEFB-64AC5EC6CBBA}"/>
              </a:ext>
            </a:extLst>
          </p:cNvPr>
          <p:cNvSpPr>
            <a:spLocks noGrp="1"/>
          </p:cNvSpPr>
          <p:nvPr>
            <p:ph idx="1"/>
          </p:nvPr>
        </p:nvSpPr>
        <p:spPr>
          <a:xfrm>
            <a:off x="768321" y="924340"/>
            <a:ext cx="11138757" cy="5516766"/>
          </a:xfrm>
        </p:spPr>
        <p:txBody>
          <a:bodyPr/>
          <a:lstStyle/>
          <a:p>
            <a:r>
              <a:rPr lang="en-US" dirty="0"/>
              <a:t>Seasonal Models | General Seasonal Model</a:t>
            </a:r>
          </a:p>
        </p:txBody>
      </p:sp>
      <p:pic>
        <p:nvPicPr>
          <p:cNvPr id="4" name="Picture 3">
            <a:extLst>
              <a:ext uri="{FF2B5EF4-FFF2-40B4-BE49-F238E27FC236}">
                <a16:creationId xmlns:a16="http://schemas.microsoft.com/office/drawing/2014/main" id="{8CA4F868-3D75-E14F-8306-4B0F314F7E4F}"/>
              </a:ext>
            </a:extLst>
          </p:cNvPr>
          <p:cNvPicPr>
            <a:picLocks noChangeAspect="1"/>
          </p:cNvPicPr>
          <p:nvPr/>
        </p:nvPicPr>
        <p:blipFill>
          <a:blip r:embed="rId2"/>
          <a:stretch>
            <a:fillRect/>
          </a:stretch>
        </p:blipFill>
        <p:spPr>
          <a:xfrm>
            <a:off x="768321" y="1726154"/>
            <a:ext cx="8267700" cy="4013200"/>
          </a:xfrm>
          <a:prstGeom prst="rect">
            <a:avLst/>
          </a:prstGeom>
        </p:spPr>
      </p:pic>
    </p:spTree>
    <p:extLst>
      <p:ext uri="{BB962C8B-B14F-4D97-AF65-F5344CB8AC3E}">
        <p14:creationId xmlns:p14="http://schemas.microsoft.com/office/powerpoint/2010/main" val="1096904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768321" y="416894"/>
            <a:ext cx="9603275" cy="507446"/>
          </a:xfrm>
        </p:spPr>
        <p:txBody>
          <a:bodyPr>
            <a:normAutofit fontScale="90000"/>
          </a:bodyPr>
          <a:lstStyle/>
          <a:p>
            <a:r>
              <a:rPr lang="en-US" dirty="0"/>
              <a:t>Questions</a:t>
            </a:r>
          </a:p>
        </p:txBody>
      </p:sp>
      <p:sp>
        <p:nvSpPr>
          <p:cNvPr id="3" name="Content Placeholder 2">
            <a:extLst>
              <a:ext uri="{FF2B5EF4-FFF2-40B4-BE49-F238E27FC236}">
                <a16:creationId xmlns:a16="http://schemas.microsoft.com/office/drawing/2014/main" id="{522DA247-4B8C-2E4F-BEFB-64AC5EC6CBBA}"/>
              </a:ext>
            </a:extLst>
          </p:cNvPr>
          <p:cNvSpPr>
            <a:spLocks noGrp="1"/>
          </p:cNvSpPr>
          <p:nvPr>
            <p:ph idx="1"/>
          </p:nvPr>
        </p:nvSpPr>
        <p:spPr>
          <a:xfrm>
            <a:off x="768321" y="924340"/>
            <a:ext cx="11138757" cy="5516766"/>
          </a:xfrm>
        </p:spPr>
        <p:txBody>
          <a:bodyPr/>
          <a:lstStyle/>
          <a:p>
            <a:r>
              <a:rPr lang="en-US" dirty="0"/>
              <a:t>How to fit signal plus noise models and isolate </a:t>
            </a:r>
            <a:r>
              <a:rPr lang="en-US" dirty="0" err="1"/>
              <a:t>Zt</a:t>
            </a:r>
            <a:r>
              <a:rPr lang="en-US" dirty="0"/>
              <a:t> process from them ?</a:t>
            </a:r>
          </a:p>
          <a:p>
            <a:r>
              <a:rPr lang="en-US" dirty="0"/>
              <a:t>How does autocorrelation structure of Signal plus noise models look like ? Does it only depend upon autocorrelation structure of </a:t>
            </a:r>
            <a:r>
              <a:rPr lang="en-US" dirty="0" err="1"/>
              <a:t>Zt</a:t>
            </a:r>
            <a:r>
              <a:rPr lang="en-US" dirty="0"/>
              <a:t> component ?</a:t>
            </a:r>
          </a:p>
          <a:p>
            <a:pPr marL="0" indent="0">
              <a:buNone/>
            </a:pPr>
            <a:endParaRPr lang="en-US" dirty="0"/>
          </a:p>
        </p:txBody>
      </p:sp>
    </p:spTree>
    <p:extLst>
      <p:ext uri="{BB962C8B-B14F-4D97-AF65-F5344CB8AC3E}">
        <p14:creationId xmlns:p14="http://schemas.microsoft.com/office/powerpoint/2010/main" val="3650812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768321" y="446162"/>
            <a:ext cx="9603275" cy="669206"/>
          </a:xfrm>
        </p:spPr>
        <p:txBody>
          <a:bodyPr>
            <a:normAutofit fontScale="90000"/>
          </a:bodyPr>
          <a:lstStyle/>
          <a:p>
            <a:r>
              <a:rPr lang="en-US" sz="2700" dirty="0"/>
              <a:t>Copy and paste the factor table for a seasonal model with s = 7. </a:t>
            </a:r>
            <a:br>
              <a:rPr lang="en-US" sz="1400" dirty="0"/>
            </a:br>
            <a:endParaRPr lang="en-US" sz="1400" dirty="0"/>
          </a:p>
        </p:txBody>
      </p:sp>
      <p:sp>
        <p:nvSpPr>
          <p:cNvPr id="3" name="Rectangle 2">
            <a:extLst>
              <a:ext uri="{FF2B5EF4-FFF2-40B4-BE49-F238E27FC236}">
                <a16:creationId xmlns:a16="http://schemas.microsoft.com/office/drawing/2014/main" id="{CD38519F-A3BF-2149-8C09-2DB8251CBF02}"/>
              </a:ext>
            </a:extLst>
          </p:cNvPr>
          <p:cNvSpPr/>
          <p:nvPr/>
        </p:nvSpPr>
        <p:spPr>
          <a:xfrm>
            <a:off x="768320" y="1638647"/>
            <a:ext cx="9701045" cy="2862322"/>
          </a:xfrm>
          <a:prstGeom prst="rect">
            <a:avLst/>
          </a:prstGeom>
        </p:spPr>
        <p:txBody>
          <a:bodyPr wrap="square">
            <a:spAutoFit/>
          </a:bodyPr>
          <a:lstStyle/>
          <a:p>
            <a:r>
              <a:rPr lang="en-US" dirty="0"/>
              <a:t>&gt; </a:t>
            </a:r>
            <a:r>
              <a:rPr lang="en-US" dirty="0" err="1"/>
              <a:t>factor.wge</a:t>
            </a:r>
            <a:r>
              <a:rPr lang="en-US" dirty="0"/>
              <a:t>(phi = c(rep(0,6), 1))</a:t>
            </a:r>
          </a:p>
          <a:p>
            <a:endParaRPr lang="en-US" dirty="0"/>
          </a:p>
          <a:p>
            <a:r>
              <a:rPr lang="en-US" dirty="0"/>
              <a:t>Coefficients of Original polynomial:  </a:t>
            </a:r>
          </a:p>
          <a:p>
            <a:r>
              <a:rPr lang="en-US" dirty="0"/>
              <a:t>0.0000 0.0000 0.0000 0.0000 0.0000 0.0000 1.0000 </a:t>
            </a:r>
          </a:p>
          <a:p>
            <a:endParaRPr lang="en-US" dirty="0"/>
          </a:p>
          <a:p>
            <a:r>
              <a:rPr lang="en-US" dirty="0"/>
              <a:t>Factor                               Roots                Abs </a:t>
            </a:r>
            <a:r>
              <a:rPr lang="en-US" dirty="0" err="1"/>
              <a:t>Recip</a:t>
            </a:r>
            <a:r>
              <a:rPr lang="en-US" dirty="0"/>
              <a:t>    System Freq </a:t>
            </a:r>
          </a:p>
          <a:p>
            <a:r>
              <a:rPr lang="en-US" dirty="0"/>
              <a:t>1-1.0000B                          1.0000               1.0000          0.0000</a:t>
            </a:r>
          </a:p>
          <a:p>
            <a:r>
              <a:rPr lang="en-US" dirty="0"/>
              <a:t>1+0.4450B+1.0000B^2   -0.2225+-0.9749i      1.0000         0.2857</a:t>
            </a:r>
          </a:p>
          <a:p>
            <a:r>
              <a:rPr lang="en-US" dirty="0"/>
              <a:t>1-1.2470B+1.0000B^2    0.6235+-0.7818i      1.0000          0.1429</a:t>
            </a:r>
          </a:p>
          <a:p>
            <a:r>
              <a:rPr lang="en-US" dirty="0"/>
              <a:t>1+1.8019B+1.0000B^2   -0.9010+-0.4339i      1.0000         0.4286</a:t>
            </a:r>
          </a:p>
        </p:txBody>
      </p:sp>
    </p:spTree>
    <p:extLst>
      <p:ext uri="{BB962C8B-B14F-4D97-AF65-F5344CB8AC3E}">
        <p14:creationId xmlns:p14="http://schemas.microsoft.com/office/powerpoint/2010/main" val="3088599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768321" y="446162"/>
            <a:ext cx="9603275" cy="284620"/>
          </a:xfrm>
        </p:spPr>
        <p:txBody>
          <a:bodyPr>
            <a:normAutofit fontScale="90000"/>
          </a:bodyPr>
          <a:lstStyle/>
          <a:p>
            <a:r>
              <a:rPr lang="en-US" sz="1600" dirty="0"/>
              <a:t>Pick a stock and download the last year's worth of daily stock price data. </a:t>
            </a:r>
            <a:br>
              <a:rPr lang="en-US" dirty="0"/>
            </a:br>
            <a:br>
              <a:rPr lang="en-US" sz="1400" dirty="0"/>
            </a:br>
            <a:endParaRPr lang="en-US" sz="1400" dirty="0"/>
          </a:p>
        </p:txBody>
      </p:sp>
      <p:sp>
        <p:nvSpPr>
          <p:cNvPr id="4" name="Rectangle 3">
            <a:extLst>
              <a:ext uri="{FF2B5EF4-FFF2-40B4-BE49-F238E27FC236}">
                <a16:creationId xmlns:a16="http://schemas.microsoft.com/office/drawing/2014/main" id="{727026CE-09CE-7D41-A743-06E937EC281D}"/>
              </a:ext>
            </a:extLst>
          </p:cNvPr>
          <p:cNvSpPr/>
          <p:nvPr/>
        </p:nvSpPr>
        <p:spPr>
          <a:xfrm>
            <a:off x="768321" y="825375"/>
            <a:ext cx="2242007" cy="276999"/>
          </a:xfrm>
          <a:prstGeom prst="rect">
            <a:avLst/>
          </a:prstGeom>
        </p:spPr>
        <p:txBody>
          <a:bodyPr wrap="square">
            <a:spAutoFit/>
          </a:bodyPr>
          <a:lstStyle/>
          <a:p>
            <a:pPr marL="171450" indent="-171450">
              <a:buFont typeface="Arial" panose="020B0604020202020204" pitchFamily="34" charset="0"/>
              <a:buChar char="•"/>
            </a:pPr>
            <a:r>
              <a:rPr lang="en-US" sz="1200" dirty="0">
                <a:solidFill>
                  <a:srgbClr val="282828"/>
                </a:solidFill>
                <a:latin typeface="Proxima Nova"/>
              </a:rPr>
              <a:t>Plot the data.</a:t>
            </a:r>
          </a:p>
        </p:txBody>
      </p:sp>
      <p:sp>
        <p:nvSpPr>
          <p:cNvPr id="5" name="Rectangle 4">
            <a:extLst>
              <a:ext uri="{FF2B5EF4-FFF2-40B4-BE49-F238E27FC236}">
                <a16:creationId xmlns:a16="http://schemas.microsoft.com/office/drawing/2014/main" id="{DFD519C8-1264-EE48-AB95-5D6A1B3FCF1F}"/>
              </a:ext>
            </a:extLst>
          </p:cNvPr>
          <p:cNvSpPr/>
          <p:nvPr/>
        </p:nvSpPr>
        <p:spPr>
          <a:xfrm>
            <a:off x="2349357" y="825375"/>
            <a:ext cx="3825412" cy="1815882"/>
          </a:xfrm>
          <a:prstGeom prst="rect">
            <a:avLst/>
          </a:prstGeom>
        </p:spPr>
        <p:txBody>
          <a:bodyPr wrap="square">
            <a:spAutoFit/>
          </a:bodyPr>
          <a:lstStyle/>
          <a:p>
            <a:r>
              <a:rPr lang="en-US" sz="1400" dirty="0"/>
              <a:t>library(</a:t>
            </a:r>
            <a:r>
              <a:rPr lang="en-US" sz="1400" dirty="0" err="1"/>
              <a:t>tswge</a:t>
            </a:r>
            <a:r>
              <a:rPr lang="en-US" sz="1400" dirty="0"/>
              <a:t>)</a:t>
            </a:r>
          </a:p>
          <a:p>
            <a:r>
              <a:rPr lang="en-US" sz="1400" dirty="0"/>
              <a:t>library(</a:t>
            </a:r>
            <a:r>
              <a:rPr lang="en-US" sz="1400" dirty="0" err="1"/>
              <a:t>quantmod</a:t>
            </a:r>
            <a:r>
              <a:rPr lang="en-US" sz="1400" dirty="0"/>
              <a:t>)</a:t>
            </a:r>
          </a:p>
          <a:p>
            <a:endParaRPr lang="en-US" sz="1400" dirty="0"/>
          </a:p>
          <a:p>
            <a:r>
              <a:rPr lang="en-US" sz="1400" dirty="0"/>
              <a:t>start &lt;- </a:t>
            </a:r>
            <a:r>
              <a:rPr lang="en-US" sz="1400" dirty="0" err="1"/>
              <a:t>as.Date</a:t>
            </a:r>
            <a:r>
              <a:rPr lang="en-US" sz="1400" dirty="0"/>
              <a:t>("2018-09-26")</a:t>
            </a:r>
          </a:p>
          <a:p>
            <a:r>
              <a:rPr lang="en-US" sz="1400" dirty="0"/>
              <a:t>end &lt;- </a:t>
            </a:r>
            <a:r>
              <a:rPr lang="en-US" sz="1400" dirty="0" err="1"/>
              <a:t>as.Date</a:t>
            </a:r>
            <a:r>
              <a:rPr lang="en-US" sz="1400" dirty="0"/>
              <a:t>("2019-09-27")</a:t>
            </a:r>
          </a:p>
          <a:p>
            <a:r>
              <a:rPr lang="en-US" sz="1400" dirty="0" err="1"/>
              <a:t>getSymbols</a:t>
            </a:r>
            <a:r>
              <a:rPr lang="en-US" sz="1400" dirty="0"/>
              <a:t>("AAPL", </a:t>
            </a:r>
            <a:r>
              <a:rPr lang="en-US" sz="1400" dirty="0" err="1"/>
              <a:t>src</a:t>
            </a:r>
            <a:r>
              <a:rPr lang="en-US" sz="1400" dirty="0"/>
              <a:t> = "yahoo", from = start, to = end)</a:t>
            </a:r>
          </a:p>
          <a:p>
            <a:r>
              <a:rPr lang="en-US" sz="1400" dirty="0" err="1"/>
              <a:t>plotts.wge</a:t>
            </a:r>
            <a:r>
              <a:rPr lang="en-US" sz="1400" dirty="0"/>
              <a:t>(</a:t>
            </a:r>
            <a:r>
              <a:rPr lang="en-US" sz="1400" dirty="0" err="1"/>
              <a:t>AAPL$AAPL.Close</a:t>
            </a:r>
            <a:r>
              <a:rPr lang="en-US" sz="1400" dirty="0"/>
              <a:t>)</a:t>
            </a:r>
          </a:p>
        </p:txBody>
      </p:sp>
      <p:pic>
        <p:nvPicPr>
          <p:cNvPr id="7" name="Picture 6">
            <a:extLst>
              <a:ext uri="{FF2B5EF4-FFF2-40B4-BE49-F238E27FC236}">
                <a16:creationId xmlns:a16="http://schemas.microsoft.com/office/drawing/2014/main" id="{7CF9626D-A950-CB45-BF30-16BA344DBD4A}"/>
              </a:ext>
            </a:extLst>
          </p:cNvPr>
          <p:cNvPicPr>
            <a:picLocks noChangeAspect="1"/>
          </p:cNvPicPr>
          <p:nvPr/>
        </p:nvPicPr>
        <p:blipFill>
          <a:blip r:embed="rId2"/>
          <a:stretch>
            <a:fillRect/>
          </a:stretch>
        </p:blipFill>
        <p:spPr>
          <a:xfrm>
            <a:off x="6908870" y="745010"/>
            <a:ext cx="4589124" cy="1976612"/>
          </a:xfrm>
          <a:prstGeom prst="rect">
            <a:avLst/>
          </a:prstGeom>
        </p:spPr>
      </p:pic>
      <p:sp>
        <p:nvSpPr>
          <p:cNvPr id="9" name="Rectangle 8">
            <a:extLst>
              <a:ext uri="{FF2B5EF4-FFF2-40B4-BE49-F238E27FC236}">
                <a16:creationId xmlns:a16="http://schemas.microsoft.com/office/drawing/2014/main" id="{542C9098-4DDD-884A-956F-B892DABEF95C}"/>
              </a:ext>
            </a:extLst>
          </p:cNvPr>
          <p:cNvSpPr/>
          <p:nvPr/>
        </p:nvSpPr>
        <p:spPr>
          <a:xfrm>
            <a:off x="695218" y="2858341"/>
            <a:ext cx="6096000" cy="276999"/>
          </a:xfrm>
          <a:prstGeom prst="rect">
            <a:avLst/>
          </a:prstGeom>
        </p:spPr>
        <p:txBody>
          <a:bodyPr>
            <a:spAutoFit/>
          </a:bodyPr>
          <a:lstStyle/>
          <a:p>
            <a:pPr marL="171450" indent="-171450">
              <a:buFont typeface="Arial" panose="020B0604020202020204" pitchFamily="34" charset="0"/>
              <a:buChar char="•"/>
            </a:pPr>
            <a:r>
              <a:rPr lang="en-US" sz="1200" dirty="0">
                <a:solidFill>
                  <a:srgbClr val="282828"/>
                </a:solidFill>
                <a:latin typeface="Proxima Nova"/>
              </a:rPr>
              <a:t>Take the first difference, and then estimate the structure of differenced data.</a:t>
            </a:r>
            <a:endParaRPr lang="en-US" sz="1200" dirty="0"/>
          </a:p>
        </p:txBody>
      </p:sp>
      <p:pic>
        <p:nvPicPr>
          <p:cNvPr id="10" name="Picture 9">
            <a:extLst>
              <a:ext uri="{FF2B5EF4-FFF2-40B4-BE49-F238E27FC236}">
                <a16:creationId xmlns:a16="http://schemas.microsoft.com/office/drawing/2014/main" id="{68CC20BB-B13D-A84F-AA61-336A30D45639}"/>
              </a:ext>
            </a:extLst>
          </p:cNvPr>
          <p:cNvPicPr>
            <a:picLocks noChangeAspect="1"/>
          </p:cNvPicPr>
          <p:nvPr/>
        </p:nvPicPr>
        <p:blipFill>
          <a:blip r:embed="rId3"/>
          <a:stretch>
            <a:fillRect/>
          </a:stretch>
        </p:blipFill>
        <p:spPr>
          <a:xfrm>
            <a:off x="6908870" y="2858341"/>
            <a:ext cx="4589124" cy="3110944"/>
          </a:xfrm>
          <a:prstGeom prst="rect">
            <a:avLst/>
          </a:prstGeom>
        </p:spPr>
      </p:pic>
      <p:sp>
        <p:nvSpPr>
          <p:cNvPr id="11" name="Rectangle 10">
            <a:extLst>
              <a:ext uri="{FF2B5EF4-FFF2-40B4-BE49-F238E27FC236}">
                <a16:creationId xmlns:a16="http://schemas.microsoft.com/office/drawing/2014/main" id="{A5F3F1DA-7F07-AE45-ABF0-A39590A0318C}"/>
              </a:ext>
            </a:extLst>
          </p:cNvPr>
          <p:cNvSpPr/>
          <p:nvPr/>
        </p:nvSpPr>
        <p:spPr>
          <a:xfrm>
            <a:off x="2265043" y="3229933"/>
            <a:ext cx="3830957" cy="307777"/>
          </a:xfrm>
          <a:prstGeom prst="rect">
            <a:avLst/>
          </a:prstGeom>
        </p:spPr>
        <p:txBody>
          <a:bodyPr wrap="square">
            <a:spAutoFit/>
          </a:bodyPr>
          <a:lstStyle/>
          <a:p>
            <a:r>
              <a:rPr lang="en-US" sz="1400" dirty="0" err="1"/>
              <a:t>FirstDiff</a:t>
            </a:r>
            <a:r>
              <a:rPr lang="en-US" sz="1400" dirty="0"/>
              <a:t> &lt;- </a:t>
            </a:r>
            <a:r>
              <a:rPr lang="en-US" sz="1400" dirty="0" err="1"/>
              <a:t>artrans.wge</a:t>
            </a:r>
            <a:r>
              <a:rPr lang="en-US" sz="1400" dirty="0"/>
              <a:t>(</a:t>
            </a:r>
            <a:r>
              <a:rPr lang="en-US" sz="1400" dirty="0" err="1"/>
              <a:t>AAPL$AAPL.Close</a:t>
            </a:r>
            <a:r>
              <a:rPr lang="en-US" sz="1400" dirty="0"/>
              <a:t>, 1)</a:t>
            </a:r>
          </a:p>
        </p:txBody>
      </p:sp>
      <p:sp>
        <p:nvSpPr>
          <p:cNvPr id="15" name="Rectangle 14">
            <a:extLst>
              <a:ext uri="{FF2B5EF4-FFF2-40B4-BE49-F238E27FC236}">
                <a16:creationId xmlns:a16="http://schemas.microsoft.com/office/drawing/2014/main" id="{50AFAC30-87D6-FE44-B5B8-D3186B3F890B}"/>
              </a:ext>
            </a:extLst>
          </p:cNvPr>
          <p:cNvSpPr/>
          <p:nvPr/>
        </p:nvSpPr>
        <p:spPr>
          <a:xfrm>
            <a:off x="694006" y="3632303"/>
            <a:ext cx="4000903" cy="369332"/>
          </a:xfrm>
          <a:prstGeom prst="rect">
            <a:avLst/>
          </a:prstGeom>
        </p:spPr>
        <p:txBody>
          <a:bodyPr wrap="none">
            <a:spAutoFit/>
          </a:bodyPr>
          <a:lstStyle/>
          <a:p>
            <a:pPr marL="171450" indent="-171450">
              <a:buFont typeface="Arial" panose="020B0604020202020204" pitchFamily="34" charset="0"/>
              <a:buChar char="•"/>
            </a:pPr>
            <a:r>
              <a:rPr lang="en-US" sz="1200" dirty="0">
                <a:solidFill>
                  <a:srgbClr val="282828"/>
                </a:solidFill>
                <a:latin typeface="Proxima Nova"/>
              </a:rPr>
              <a:t>From this information, suggest a model for the data.</a:t>
            </a:r>
            <a:r>
              <a:rPr lang="en-US" dirty="0">
                <a:solidFill>
                  <a:srgbClr val="282828"/>
                </a:solidFill>
                <a:latin typeface="Proxima Nova"/>
              </a:rPr>
              <a:t> </a:t>
            </a:r>
            <a:endParaRPr lang="en-US" dirty="0"/>
          </a:p>
        </p:txBody>
      </p:sp>
      <p:sp>
        <p:nvSpPr>
          <p:cNvPr id="16" name="Rectangle 15">
            <a:extLst>
              <a:ext uri="{FF2B5EF4-FFF2-40B4-BE49-F238E27FC236}">
                <a16:creationId xmlns:a16="http://schemas.microsoft.com/office/drawing/2014/main" id="{9E2A496A-007A-2743-B996-D6A734612A7F}"/>
              </a:ext>
            </a:extLst>
          </p:cNvPr>
          <p:cNvSpPr/>
          <p:nvPr/>
        </p:nvSpPr>
        <p:spPr>
          <a:xfrm>
            <a:off x="2339083" y="4096228"/>
            <a:ext cx="2933774" cy="1785104"/>
          </a:xfrm>
          <a:prstGeom prst="rect">
            <a:avLst/>
          </a:prstGeom>
        </p:spPr>
        <p:txBody>
          <a:bodyPr wrap="square">
            <a:spAutoFit/>
          </a:bodyPr>
          <a:lstStyle/>
          <a:p>
            <a:r>
              <a:rPr lang="en-US" sz="1400" dirty="0"/>
              <a:t>aic5.wge(</a:t>
            </a:r>
            <a:r>
              <a:rPr lang="en-US" sz="1400" dirty="0" err="1"/>
              <a:t>FirstDiff</a:t>
            </a:r>
            <a:r>
              <a:rPr lang="en-US" sz="1400" dirty="0"/>
              <a:t>)</a:t>
            </a:r>
          </a:p>
          <a:p>
            <a:r>
              <a:rPr lang="en-US" sz="1200" dirty="0"/>
              <a:t>---------WORKING... PLEASE WAIT... </a:t>
            </a:r>
          </a:p>
          <a:p>
            <a:r>
              <a:rPr lang="en-US" sz="1200" dirty="0"/>
              <a:t>Five Smallest Values of  </a:t>
            </a:r>
            <a:r>
              <a:rPr lang="en-US" sz="1200" dirty="0" err="1"/>
              <a:t>aic</a:t>
            </a:r>
            <a:r>
              <a:rPr lang="en-US" sz="1200" dirty="0"/>
              <a:t> </a:t>
            </a:r>
          </a:p>
          <a:p>
            <a:r>
              <a:rPr lang="en-US" sz="1200" dirty="0"/>
              <a:t>     p    q        </a:t>
            </a:r>
            <a:r>
              <a:rPr lang="en-US" sz="1200" dirty="0" err="1"/>
              <a:t>aic</a:t>
            </a:r>
            <a:endParaRPr lang="en-US" sz="1200" dirty="0"/>
          </a:p>
          <a:p>
            <a:r>
              <a:rPr lang="en-US" sz="1200" dirty="0">
                <a:highlight>
                  <a:srgbClr val="FFFF00"/>
                </a:highlight>
              </a:rPr>
              <a:t>1    0    0   2.678261</a:t>
            </a:r>
          </a:p>
          <a:p>
            <a:r>
              <a:rPr lang="en-US" sz="1200" dirty="0"/>
              <a:t>2    0    1   2.683309</a:t>
            </a:r>
          </a:p>
          <a:p>
            <a:r>
              <a:rPr lang="en-US" sz="1200" dirty="0"/>
              <a:t>3    0    2   2.683813</a:t>
            </a:r>
          </a:p>
          <a:p>
            <a:r>
              <a:rPr lang="en-US" sz="1200" dirty="0"/>
              <a:t>4    1    0   2.683828</a:t>
            </a:r>
          </a:p>
          <a:p>
            <a:r>
              <a:rPr lang="en-US" sz="1200" dirty="0"/>
              <a:t>7    2    0   2.683963</a:t>
            </a:r>
          </a:p>
        </p:txBody>
      </p:sp>
      <p:sp>
        <p:nvSpPr>
          <p:cNvPr id="17" name="TextBox 16">
            <a:extLst>
              <a:ext uri="{FF2B5EF4-FFF2-40B4-BE49-F238E27FC236}">
                <a16:creationId xmlns:a16="http://schemas.microsoft.com/office/drawing/2014/main" id="{6A6EF727-52B1-C945-B934-B01905CA62F0}"/>
              </a:ext>
            </a:extLst>
          </p:cNvPr>
          <p:cNvSpPr txBox="1"/>
          <p:nvPr/>
        </p:nvSpPr>
        <p:spPr>
          <a:xfrm>
            <a:off x="694006" y="6065998"/>
            <a:ext cx="10803988" cy="830997"/>
          </a:xfrm>
          <a:prstGeom prst="rect">
            <a:avLst/>
          </a:prstGeom>
          <a:noFill/>
        </p:spPr>
        <p:txBody>
          <a:bodyPr wrap="square" rtlCol="0">
            <a:spAutoFit/>
          </a:bodyPr>
          <a:lstStyle/>
          <a:p>
            <a:r>
              <a:rPr lang="en-US" sz="1200" dirty="0"/>
              <a:t>As we can see that after taking the first difference, the correlation structure remained resembles that of white noise. Also transformed realization points to white noise structure with possible changing variance over time. Sample autocorrelations of original realization show a slowly damping structure, hinting towards ARIMA model. No seasonal component is evident in sample autocorrelation plot. Moreover, model fit on first order differenced data yields lowest AIC score for white noise ( p=0, q=0) among different models. Hence, ARIMA( 0, 1 , 0) model appears appropriate for this last year’s worth of Apple stock.   </a:t>
            </a:r>
          </a:p>
        </p:txBody>
      </p:sp>
    </p:spTree>
    <p:extLst>
      <p:ext uri="{BB962C8B-B14F-4D97-AF65-F5344CB8AC3E}">
        <p14:creationId xmlns:p14="http://schemas.microsoft.com/office/powerpoint/2010/main" val="324665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DB04C-4F1D-6143-876E-7BA423C68221}"/>
              </a:ext>
            </a:extLst>
          </p:cNvPr>
          <p:cNvSpPr>
            <a:spLocks noGrp="1"/>
          </p:cNvSpPr>
          <p:nvPr>
            <p:ph type="title"/>
          </p:nvPr>
        </p:nvSpPr>
        <p:spPr/>
        <p:txBody>
          <a:bodyPr/>
          <a:lstStyle/>
          <a:p>
            <a:r>
              <a:rPr lang="en-US" dirty="0"/>
              <a:t>Key Takeaways and Questions</a:t>
            </a:r>
          </a:p>
        </p:txBody>
      </p:sp>
    </p:spTree>
    <p:extLst>
      <p:ext uri="{BB962C8B-B14F-4D97-AF65-F5344CB8AC3E}">
        <p14:creationId xmlns:p14="http://schemas.microsoft.com/office/powerpoint/2010/main" val="1914761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557728" y="283238"/>
            <a:ext cx="4176511" cy="587134"/>
          </a:xfrm>
        </p:spPr>
        <p:txBody>
          <a:bodyPr>
            <a:normAutofit/>
          </a:bodyPr>
          <a:lstStyle/>
          <a:p>
            <a:r>
              <a:rPr lang="en-US" dirty="0"/>
              <a:t>Key Takeaways</a:t>
            </a:r>
          </a:p>
        </p:txBody>
      </p:sp>
      <p:sp>
        <p:nvSpPr>
          <p:cNvPr id="13"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522DA247-4B8C-2E4F-BEFB-64AC5EC6CBBA}"/>
              </a:ext>
            </a:extLst>
          </p:cNvPr>
          <p:cNvSpPr>
            <a:spLocks noGrp="1"/>
          </p:cNvSpPr>
          <p:nvPr>
            <p:ph idx="1"/>
          </p:nvPr>
        </p:nvSpPr>
        <p:spPr>
          <a:xfrm>
            <a:off x="1451581" y="2015732"/>
            <a:ext cx="4172212" cy="3450613"/>
          </a:xfrm>
        </p:spPr>
        <p:txBody>
          <a:bodyPr>
            <a:normAutofit/>
          </a:bodyPr>
          <a:lstStyle/>
          <a:p>
            <a:endParaRPr lang="en-US" dirty="0"/>
          </a:p>
          <a:p>
            <a:pPr marL="0" indent="0">
              <a:buNone/>
            </a:pPr>
            <a:endParaRPr lang="en-US" dirty="0"/>
          </a:p>
        </p:txBody>
      </p:sp>
      <p:pic>
        <p:nvPicPr>
          <p:cNvPr id="4" name="Picture 3">
            <a:extLst>
              <a:ext uri="{FF2B5EF4-FFF2-40B4-BE49-F238E27FC236}">
                <a16:creationId xmlns:a16="http://schemas.microsoft.com/office/drawing/2014/main" id="{D854FBE8-8635-0440-B36B-0186B48BF157}"/>
              </a:ext>
            </a:extLst>
          </p:cNvPr>
          <p:cNvPicPr>
            <a:picLocks noChangeAspect="1"/>
          </p:cNvPicPr>
          <p:nvPr/>
        </p:nvPicPr>
        <p:blipFill>
          <a:blip r:embed="rId2"/>
          <a:stretch>
            <a:fillRect/>
          </a:stretch>
        </p:blipFill>
        <p:spPr>
          <a:xfrm>
            <a:off x="557728" y="1168937"/>
            <a:ext cx="4172213" cy="3310128"/>
          </a:xfrm>
          <a:prstGeom prst="rect">
            <a:avLst/>
          </a:prstGeom>
        </p:spPr>
      </p:pic>
      <p:pic>
        <p:nvPicPr>
          <p:cNvPr id="6"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C7282D2-336D-6346-9316-F3C2E14B640E}"/>
              </a:ext>
            </a:extLst>
          </p:cNvPr>
          <p:cNvPicPr>
            <a:picLocks noChangeAspect="1"/>
          </p:cNvPicPr>
          <p:nvPr/>
        </p:nvPicPr>
        <p:blipFill>
          <a:blip r:embed="rId4"/>
          <a:stretch>
            <a:fillRect/>
          </a:stretch>
        </p:blipFill>
        <p:spPr>
          <a:xfrm>
            <a:off x="4729941" y="1145957"/>
            <a:ext cx="7127641" cy="3325448"/>
          </a:xfrm>
          <a:prstGeom prst="rect">
            <a:avLst/>
          </a:prstGeom>
        </p:spPr>
      </p:pic>
      <p:sp>
        <p:nvSpPr>
          <p:cNvPr id="8" name="TextBox 7">
            <a:extLst>
              <a:ext uri="{FF2B5EF4-FFF2-40B4-BE49-F238E27FC236}">
                <a16:creationId xmlns:a16="http://schemas.microsoft.com/office/drawing/2014/main" id="{25C982AD-F13B-6245-9B46-F96CED2B1672}"/>
              </a:ext>
            </a:extLst>
          </p:cNvPr>
          <p:cNvSpPr txBox="1"/>
          <p:nvPr/>
        </p:nvSpPr>
        <p:spPr>
          <a:xfrm>
            <a:off x="5274468" y="4516103"/>
            <a:ext cx="6493267" cy="646331"/>
          </a:xfrm>
          <a:prstGeom prst="rect">
            <a:avLst/>
          </a:prstGeom>
          <a:noFill/>
        </p:spPr>
        <p:txBody>
          <a:bodyPr wrap="square" rtlCol="0">
            <a:spAutoFit/>
          </a:bodyPr>
          <a:lstStyle/>
          <a:p>
            <a:r>
              <a:rPr lang="en-US" dirty="0"/>
              <a:t>Mean is non-stationary as in above example: </a:t>
            </a:r>
          </a:p>
          <a:p>
            <a:r>
              <a:rPr lang="en-US" dirty="0"/>
              <a:t>Mean(t) = .1 + .7t</a:t>
            </a:r>
          </a:p>
        </p:txBody>
      </p:sp>
      <p:sp>
        <p:nvSpPr>
          <p:cNvPr id="10" name="TextBox 9">
            <a:extLst>
              <a:ext uri="{FF2B5EF4-FFF2-40B4-BE49-F238E27FC236}">
                <a16:creationId xmlns:a16="http://schemas.microsoft.com/office/drawing/2014/main" id="{E4F78025-CBC0-FC46-98E6-31E8795F76FC}"/>
              </a:ext>
            </a:extLst>
          </p:cNvPr>
          <p:cNvSpPr txBox="1"/>
          <p:nvPr/>
        </p:nvSpPr>
        <p:spPr>
          <a:xfrm>
            <a:off x="557728" y="4533865"/>
            <a:ext cx="4723189" cy="646331"/>
          </a:xfrm>
          <a:prstGeom prst="rect">
            <a:avLst/>
          </a:prstGeom>
          <a:noFill/>
        </p:spPr>
        <p:txBody>
          <a:bodyPr wrap="square" rtlCol="0">
            <a:spAutoFit/>
          </a:bodyPr>
          <a:lstStyle/>
          <a:p>
            <a:r>
              <a:rPr lang="en-US" dirty="0" err="1"/>
              <a:t>Zt</a:t>
            </a:r>
            <a:r>
              <a:rPr lang="en-US" dirty="0"/>
              <a:t> could be any stationary process as AR, ARMA or simple uncorrelated white noise.</a:t>
            </a:r>
          </a:p>
        </p:txBody>
      </p:sp>
      <p:sp>
        <p:nvSpPr>
          <p:cNvPr id="12" name="TextBox 11">
            <a:extLst>
              <a:ext uri="{FF2B5EF4-FFF2-40B4-BE49-F238E27FC236}">
                <a16:creationId xmlns:a16="http://schemas.microsoft.com/office/drawing/2014/main" id="{A6E1DF5D-FD79-7B43-86CB-9FF4986AE0CF}"/>
              </a:ext>
            </a:extLst>
          </p:cNvPr>
          <p:cNvSpPr txBox="1"/>
          <p:nvPr/>
        </p:nvSpPr>
        <p:spPr>
          <a:xfrm>
            <a:off x="5270643" y="5144904"/>
            <a:ext cx="6246688" cy="954107"/>
          </a:xfrm>
          <a:prstGeom prst="rect">
            <a:avLst/>
          </a:prstGeom>
          <a:noFill/>
        </p:spPr>
        <p:txBody>
          <a:bodyPr wrap="square" rtlCol="0">
            <a:spAutoFit/>
          </a:bodyPr>
          <a:lstStyle/>
          <a:p>
            <a:r>
              <a:rPr lang="en-US" sz="1400" dirty="0"/>
              <a:t>Since in real world, slope/intercept or any quadratic or harmonic trend </a:t>
            </a:r>
            <a:r>
              <a:rPr lang="en-US" sz="1400" dirty="0" err="1"/>
              <a:t>etc</a:t>
            </a:r>
            <a:r>
              <a:rPr lang="en-US" sz="1400" dirty="0"/>
              <a:t> of signal is not known, so first we estimate the signal fit and then model residuals with stationary </a:t>
            </a:r>
            <a:r>
              <a:rPr lang="en-US" sz="1400" dirty="0" err="1"/>
              <a:t>Zt</a:t>
            </a:r>
            <a:r>
              <a:rPr lang="en-US" sz="1400" dirty="0"/>
              <a:t> model as AR or ARMA. </a:t>
            </a:r>
            <a:r>
              <a:rPr lang="en-US" sz="1400" dirty="0" err="1"/>
              <a:t>Etc</a:t>
            </a:r>
            <a:r>
              <a:rPr lang="en-US" sz="1400" dirty="0"/>
              <a:t>, maybe using aic5.wge to find optimal model to fit residuals.</a:t>
            </a:r>
          </a:p>
        </p:txBody>
      </p:sp>
    </p:spTree>
    <p:extLst>
      <p:ext uri="{BB962C8B-B14F-4D97-AF65-F5344CB8AC3E}">
        <p14:creationId xmlns:p14="http://schemas.microsoft.com/office/powerpoint/2010/main" val="1708893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557728" y="283238"/>
            <a:ext cx="4176511" cy="587134"/>
          </a:xfrm>
        </p:spPr>
        <p:txBody>
          <a:bodyPr>
            <a:normAutofit/>
          </a:bodyPr>
          <a:lstStyle/>
          <a:p>
            <a:r>
              <a:rPr lang="en-US" dirty="0"/>
              <a:t>Key Takeaways</a:t>
            </a:r>
          </a:p>
        </p:txBody>
      </p:sp>
      <p:sp>
        <p:nvSpPr>
          <p:cNvPr id="13"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522DA247-4B8C-2E4F-BEFB-64AC5EC6CBBA}"/>
              </a:ext>
            </a:extLst>
          </p:cNvPr>
          <p:cNvSpPr>
            <a:spLocks noGrp="1"/>
          </p:cNvSpPr>
          <p:nvPr>
            <p:ph idx="1"/>
          </p:nvPr>
        </p:nvSpPr>
        <p:spPr>
          <a:xfrm>
            <a:off x="1451581" y="2015732"/>
            <a:ext cx="4172212" cy="3450613"/>
          </a:xfrm>
        </p:spPr>
        <p:txBody>
          <a:bodyPr>
            <a:normAutofit/>
          </a:bodyPr>
          <a:lstStyle/>
          <a:p>
            <a:endParaRPr lang="en-US" dirty="0"/>
          </a:p>
          <a:p>
            <a:pPr marL="0" indent="0">
              <a:buNone/>
            </a:pPr>
            <a:endParaRPr lang="en-US" dirty="0"/>
          </a:p>
        </p:txBody>
      </p:sp>
      <p:pic>
        <p:nvPicPr>
          <p:cNvPr id="6"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E1DF5D-FD79-7B43-86CB-9FF4986AE0CF}"/>
              </a:ext>
            </a:extLst>
          </p:cNvPr>
          <p:cNvSpPr txBox="1"/>
          <p:nvPr/>
        </p:nvSpPr>
        <p:spPr>
          <a:xfrm>
            <a:off x="557728" y="758112"/>
            <a:ext cx="6246688" cy="307777"/>
          </a:xfrm>
          <a:prstGeom prst="rect">
            <a:avLst/>
          </a:prstGeom>
          <a:noFill/>
        </p:spPr>
        <p:txBody>
          <a:bodyPr wrap="square" rtlCol="0">
            <a:spAutoFit/>
          </a:bodyPr>
          <a:lstStyle/>
          <a:p>
            <a:r>
              <a:rPr lang="en-US" sz="1400" dirty="0"/>
              <a:t>Some Examples of Deterministic signal plus noise models:</a:t>
            </a:r>
          </a:p>
        </p:txBody>
      </p:sp>
      <p:pic>
        <p:nvPicPr>
          <p:cNvPr id="14" name="Picture 13">
            <a:extLst>
              <a:ext uri="{FF2B5EF4-FFF2-40B4-BE49-F238E27FC236}">
                <a16:creationId xmlns:a16="http://schemas.microsoft.com/office/drawing/2014/main" id="{E15947AB-EB86-8546-B8E2-3D4CDFD71643}"/>
              </a:ext>
            </a:extLst>
          </p:cNvPr>
          <p:cNvPicPr>
            <a:picLocks noChangeAspect="1"/>
          </p:cNvPicPr>
          <p:nvPr/>
        </p:nvPicPr>
        <p:blipFill>
          <a:blip r:embed="rId3"/>
          <a:stretch>
            <a:fillRect/>
          </a:stretch>
        </p:blipFill>
        <p:spPr>
          <a:xfrm>
            <a:off x="557728" y="1161316"/>
            <a:ext cx="5308816" cy="533400"/>
          </a:xfrm>
          <a:prstGeom prst="rect">
            <a:avLst/>
          </a:prstGeom>
        </p:spPr>
      </p:pic>
      <p:pic>
        <p:nvPicPr>
          <p:cNvPr id="15" name="Picture 14">
            <a:extLst>
              <a:ext uri="{FF2B5EF4-FFF2-40B4-BE49-F238E27FC236}">
                <a16:creationId xmlns:a16="http://schemas.microsoft.com/office/drawing/2014/main" id="{CC74F154-7B57-094B-B372-143F59D70816}"/>
              </a:ext>
            </a:extLst>
          </p:cNvPr>
          <p:cNvPicPr>
            <a:picLocks noChangeAspect="1"/>
          </p:cNvPicPr>
          <p:nvPr/>
        </p:nvPicPr>
        <p:blipFill>
          <a:blip r:embed="rId4"/>
          <a:stretch>
            <a:fillRect/>
          </a:stretch>
        </p:blipFill>
        <p:spPr>
          <a:xfrm>
            <a:off x="557445" y="1694716"/>
            <a:ext cx="5309099" cy="4182102"/>
          </a:xfrm>
          <a:prstGeom prst="rect">
            <a:avLst/>
          </a:prstGeom>
        </p:spPr>
      </p:pic>
      <p:pic>
        <p:nvPicPr>
          <p:cNvPr id="16" name="Picture 15">
            <a:extLst>
              <a:ext uri="{FF2B5EF4-FFF2-40B4-BE49-F238E27FC236}">
                <a16:creationId xmlns:a16="http://schemas.microsoft.com/office/drawing/2014/main" id="{DA50AB0D-E25C-434A-B505-E572CFDDA71E}"/>
              </a:ext>
            </a:extLst>
          </p:cNvPr>
          <p:cNvPicPr>
            <a:picLocks noChangeAspect="1"/>
          </p:cNvPicPr>
          <p:nvPr/>
        </p:nvPicPr>
        <p:blipFill>
          <a:blip r:embed="rId5"/>
          <a:stretch>
            <a:fillRect/>
          </a:stretch>
        </p:blipFill>
        <p:spPr>
          <a:xfrm>
            <a:off x="5967683" y="1135630"/>
            <a:ext cx="6022306" cy="571500"/>
          </a:xfrm>
          <a:prstGeom prst="rect">
            <a:avLst/>
          </a:prstGeom>
        </p:spPr>
      </p:pic>
      <p:pic>
        <p:nvPicPr>
          <p:cNvPr id="17" name="Picture 16">
            <a:extLst>
              <a:ext uri="{FF2B5EF4-FFF2-40B4-BE49-F238E27FC236}">
                <a16:creationId xmlns:a16="http://schemas.microsoft.com/office/drawing/2014/main" id="{4EC0F937-FB90-F245-B609-1643D3CEFB0F}"/>
              </a:ext>
            </a:extLst>
          </p:cNvPr>
          <p:cNvPicPr>
            <a:picLocks noChangeAspect="1"/>
          </p:cNvPicPr>
          <p:nvPr/>
        </p:nvPicPr>
        <p:blipFill>
          <a:blip r:embed="rId6"/>
          <a:stretch>
            <a:fillRect/>
          </a:stretch>
        </p:blipFill>
        <p:spPr>
          <a:xfrm>
            <a:off x="5967986" y="1677134"/>
            <a:ext cx="6022003" cy="4182102"/>
          </a:xfrm>
          <a:prstGeom prst="rect">
            <a:avLst/>
          </a:prstGeom>
        </p:spPr>
      </p:pic>
    </p:spTree>
    <p:extLst>
      <p:ext uri="{BB962C8B-B14F-4D97-AF65-F5344CB8AC3E}">
        <p14:creationId xmlns:p14="http://schemas.microsoft.com/office/powerpoint/2010/main" val="341186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557728" y="283238"/>
            <a:ext cx="4176511" cy="587134"/>
          </a:xfrm>
        </p:spPr>
        <p:txBody>
          <a:bodyPr>
            <a:normAutofit/>
          </a:bodyPr>
          <a:lstStyle/>
          <a:p>
            <a:r>
              <a:rPr lang="en-US" dirty="0"/>
              <a:t>Key Takeaways</a:t>
            </a:r>
          </a:p>
        </p:txBody>
      </p:sp>
      <p:sp>
        <p:nvSpPr>
          <p:cNvPr id="13"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522DA247-4B8C-2E4F-BEFB-64AC5EC6CBBA}"/>
              </a:ext>
            </a:extLst>
          </p:cNvPr>
          <p:cNvSpPr>
            <a:spLocks noGrp="1"/>
          </p:cNvSpPr>
          <p:nvPr>
            <p:ph idx="1"/>
          </p:nvPr>
        </p:nvSpPr>
        <p:spPr>
          <a:xfrm>
            <a:off x="1451581" y="2015732"/>
            <a:ext cx="4172212" cy="3450613"/>
          </a:xfrm>
        </p:spPr>
        <p:txBody>
          <a:bodyPr>
            <a:normAutofit/>
          </a:bodyPr>
          <a:lstStyle/>
          <a:p>
            <a:endParaRPr lang="en-US" dirty="0"/>
          </a:p>
          <a:p>
            <a:pPr marL="0" indent="0">
              <a:buNone/>
            </a:pPr>
            <a:endParaRPr lang="en-US" dirty="0"/>
          </a:p>
        </p:txBody>
      </p:sp>
      <p:pic>
        <p:nvPicPr>
          <p:cNvPr id="6"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E1DF5D-FD79-7B43-86CB-9FF4986AE0CF}"/>
              </a:ext>
            </a:extLst>
          </p:cNvPr>
          <p:cNvSpPr txBox="1"/>
          <p:nvPr/>
        </p:nvSpPr>
        <p:spPr>
          <a:xfrm>
            <a:off x="557728" y="758112"/>
            <a:ext cx="6246688" cy="307777"/>
          </a:xfrm>
          <a:prstGeom prst="rect">
            <a:avLst/>
          </a:prstGeom>
          <a:noFill/>
        </p:spPr>
        <p:txBody>
          <a:bodyPr wrap="square" rtlCol="0">
            <a:spAutoFit/>
          </a:bodyPr>
          <a:lstStyle/>
          <a:p>
            <a:r>
              <a:rPr lang="en-US" sz="1400" dirty="0"/>
              <a:t>Some Examples of Deterministic signal plus noise models:</a:t>
            </a:r>
          </a:p>
        </p:txBody>
      </p:sp>
      <p:pic>
        <p:nvPicPr>
          <p:cNvPr id="4" name="Picture 3">
            <a:extLst>
              <a:ext uri="{FF2B5EF4-FFF2-40B4-BE49-F238E27FC236}">
                <a16:creationId xmlns:a16="http://schemas.microsoft.com/office/drawing/2014/main" id="{2A24639F-016F-3F4A-A39E-1369F54885FA}"/>
              </a:ext>
            </a:extLst>
          </p:cNvPr>
          <p:cNvPicPr>
            <a:picLocks noChangeAspect="1"/>
          </p:cNvPicPr>
          <p:nvPr/>
        </p:nvPicPr>
        <p:blipFill>
          <a:blip r:embed="rId3"/>
          <a:stretch>
            <a:fillRect/>
          </a:stretch>
        </p:blipFill>
        <p:spPr>
          <a:xfrm>
            <a:off x="596975" y="1065890"/>
            <a:ext cx="5136005" cy="2756098"/>
          </a:xfrm>
          <a:prstGeom prst="rect">
            <a:avLst/>
          </a:prstGeom>
        </p:spPr>
      </p:pic>
      <p:pic>
        <p:nvPicPr>
          <p:cNvPr id="5" name="Picture 4">
            <a:extLst>
              <a:ext uri="{FF2B5EF4-FFF2-40B4-BE49-F238E27FC236}">
                <a16:creationId xmlns:a16="http://schemas.microsoft.com/office/drawing/2014/main" id="{EEBA11A6-9838-CC47-9E96-BD194F430CD6}"/>
              </a:ext>
            </a:extLst>
          </p:cNvPr>
          <p:cNvPicPr>
            <a:picLocks noChangeAspect="1"/>
          </p:cNvPicPr>
          <p:nvPr/>
        </p:nvPicPr>
        <p:blipFill>
          <a:blip r:embed="rId4"/>
          <a:stretch>
            <a:fillRect/>
          </a:stretch>
        </p:blipFill>
        <p:spPr>
          <a:xfrm>
            <a:off x="596671" y="3821988"/>
            <a:ext cx="5208227" cy="2159000"/>
          </a:xfrm>
          <a:prstGeom prst="rect">
            <a:avLst/>
          </a:prstGeom>
        </p:spPr>
      </p:pic>
      <p:pic>
        <p:nvPicPr>
          <p:cNvPr id="8" name="Picture 7">
            <a:extLst>
              <a:ext uri="{FF2B5EF4-FFF2-40B4-BE49-F238E27FC236}">
                <a16:creationId xmlns:a16="http://schemas.microsoft.com/office/drawing/2014/main" id="{23D40662-D293-6A4A-90CC-472F28D25C49}"/>
              </a:ext>
            </a:extLst>
          </p:cNvPr>
          <p:cNvPicPr>
            <a:picLocks noChangeAspect="1"/>
          </p:cNvPicPr>
          <p:nvPr/>
        </p:nvPicPr>
        <p:blipFill>
          <a:blip r:embed="rId5"/>
          <a:stretch>
            <a:fillRect/>
          </a:stretch>
        </p:blipFill>
        <p:spPr>
          <a:xfrm>
            <a:off x="5732980" y="1034205"/>
            <a:ext cx="5884583" cy="3643145"/>
          </a:xfrm>
          <a:prstGeom prst="rect">
            <a:avLst/>
          </a:prstGeom>
        </p:spPr>
      </p:pic>
      <p:sp>
        <p:nvSpPr>
          <p:cNvPr id="10" name="TextBox 9">
            <a:extLst>
              <a:ext uri="{FF2B5EF4-FFF2-40B4-BE49-F238E27FC236}">
                <a16:creationId xmlns:a16="http://schemas.microsoft.com/office/drawing/2014/main" id="{CD2838AE-6539-E640-B2D0-D8C1F7E99F24}"/>
              </a:ext>
            </a:extLst>
          </p:cNvPr>
          <p:cNvSpPr txBox="1"/>
          <p:nvPr/>
        </p:nvSpPr>
        <p:spPr>
          <a:xfrm>
            <a:off x="5804898" y="4649152"/>
            <a:ext cx="5884583" cy="1477328"/>
          </a:xfrm>
          <a:prstGeom prst="rect">
            <a:avLst/>
          </a:prstGeom>
          <a:noFill/>
        </p:spPr>
        <p:txBody>
          <a:bodyPr wrap="square" rtlCol="0">
            <a:spAutoFit/>
          </a:bodyPr>
          <a:lstStyle/>
          <a:p>
            <a:r>
              <a:rPr lang="en-US" dirty="0"/>
              <a:t>Sometimes it gets really difficult to tell whether real trend is present in data as in above example it might seem that there could be a liner or quadratic trend but such wandering can also be produced by AR(p) process with positive phi. Domain knowledge can help in this case.</a:t>
            </a:r>
          </a:p>
        </p:txBody>
      </p:sp>
    </p:spTree>
    <p:extLst>
      <p:ext uri="{BB962C8B-B14F-4D97-AF65-F5344CB8AC3E}">
        <p14:creationId xmlns:p14="http://schemas.microsoft.com/office/powerpoint/2010/main" val="3515466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557728" y="283238"/>
            <a:ext cx="4176511" cy="587134"/>
          </a:xfrm>
        </p:spPr>
        <p:txBody>
          <a:bodyPr>
            <a:normAutofit/>
          </a:bodyPr>
          <a:lstStyle/>
          <a:p>
            <a:r>
              <a:rPr lang="en-US" dirty="0"/>
              <a:t>Key Takeaways</a:t>
            </a:r>
          </a:p>
        </p:txBody>
      </p:sp>
      <p:sp>
        <p:nvSpPr>
          <p:cNvPr id="13"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522DA247-4B8C-2E4F-BEFB-64AC5EC6CBBA}"/>
              </a:ext>
            </a:extLst>
          </p:cNvPr>
          <p:cNvSpPr>
            <a:spLocks noGrp="1"/>
          </p:cNvSpPr>
          <p:nvPr>
            <p:ph idx="1"/>
          </p:nvPr>
        </p:nvSpPr>
        <p:spPr>
          <a:xfrm>
            <a:off x="489384" y="2015732"/>
            <a:ext cx="5134409" cy="3450613"/>
          </a:xfrm>
        </p:spPr>
        <p:txBody>
          <a:bodyPr>
            <a:normAutofit/>
          </a:bodyPr>
          <a:lstStyle/>
          <a:p>
            <a:endParaRPr lang="en-US" dirty="0"/>
          </a:p>
          <a:p>
            <a:pPr marL="0" indent="0">
              <a:buNone/>
            </a:pPr>
            <a:endParaRPr lang="en-US" dirty="0"/>
          </a:p>
          <a:p>
            <a:pPr marL="0" indent="0">
              <a:buNone/>
            </a:pPr>
            <a:r>
              <a:rPr lang="en-US" dirty="0" err="1"/>
              <a:t>parms$model.coef</a:t>
            </a:r>
            <a:endParaRPr lang="en-US" dirty="0"/>
          </a:p>
          <a:p>
            <a:pPr marL="0" indent="0">
              <a:buNone/>
            </a:pPr>
            <a:r>
              <a:rPr lang="en-US" dirty="0"/>
              <a:t> # Output: # </a:t>
            </a:r>
          </a:p>
          <a:p>
            <a:pPr marL="0" indent="0">
              <a:buNone/>
            </a:pPr>
            <a:r>
              <a:rPr lang="en-US" dirty="0"/>
              <a:t>[1] 0.6450000 -0.0222500 0.0969000 0.2325375</a:t>
            </a:r>
          </a:p>
        </p:txBody>
      </p:sp>
      <p:pic>
        <p:nvPicPr>
          <p:cNvPr id="6"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E1DF5D-FD79-7B43-86CB-9FF4986AE0CF}"/>
              </a:ext>
            </a:extLst>
          </p:cNvPr>
          <p:cNvSpPr txBox="1"/>
          <p:nvPr/>
        </p:nvSpPr>
        <p:spPr>
          <a:xfrm>
            <a:off x="557728" y="852106"/>
            <a:ext cx="6246688" cy="307777"/>
          </a:xfrm>
          <a:prstGeom prst="rect">
            <a:avLst/>
          </a:prstGeom>
          <a:noFill/>
        </p:spPr>
        <p:txBody>
          <a:bodyPr wrap="square" rtlCol="0">
            <a:spAutoFit/>
          </a:bodyPr>
          <a:lstStyle/>
          <a:p>
            <a:r>
              <a:rPr lang="en-US" sz="1400" dirty="0"/>
              <a:t>Generate AR(p) model which are in factored form.</a:t>
            </a:r>
          </a:p>
        </p:txBody>
      </p:sp>
      <p:pic>
        <p:nvPicPr>
          <p:cNvPr id="15" name="Picture 14">
            <a:extLst>
              <a:ext uri="{FF2B5EF4-FFF2-40B4-BE49-F238E27FC236}">
                <a16:creationId xmlns:a16="http://schemas.microsoft.com/office/drawing/2014/main" id="{32A31881-1C3C-1042-8B70-C4641F55DE61}"/>
              </a:ext>
            </a:extLst>
          </p:cNvPr>
          <p:cNvPicPr>
            <a:picLocks noChangeAspect="1"/>
          </p:cNvPicPr>
          <p:nvPr/>
        </p:nvPicPr>
        <p:blipFill>
          <a:blip r:embed="rId3"/>
          <a:stretch>
            <a:fillRect/>
          </a:stretch>
        </p:blipFill>
        <p:spPr>
          <a:xfrm>
            <a:off x="557728" y="1328526"/>
            <a:ext cx="7531100" cy="736600"/>
          </a:xfrm>
          <a:prstGeom prst="rect">
            <a:avLst/>
          </a:prstGeom>
        </p:spPr>
      </p:pic>
      <p:sp>
        <p:nvSpPr>
          <p:cNvPr id="16" name="Rectangle 15">
            <a:extLst>
              <a:ext uri="{FF2B5EF4-FFF2-40B4-BE49-F238E27FC236}">
                <a16:creationId xmlns:a16="http://schemas.microsoft.com/office/drawing/2014/main" id="{E7A320E8-1BBA-2946-8E4A-E9C88F8565AE}"/>
              </a:ext>
            </a:extLst>
          </p:cNvPr>
          <p:cNvSpPr/>
          <p:nvPr/>
        </p:nvSpPr>
        <p:spPr>
          <a:xfrm>
            <a:off x="489687" y="2308987"/>
            <a:ext cx="6096000" cy="646331"/>
          </a:xfrm>
          <a:prstGeom prst="rect">
            <a:avLst/>
          </a:prstGeom>
        </p:spPr>
        <p:txBody>
          <a:bodyPr>
            <a:spAutoFit/>
          </a:bodyPr>
          <a:lstStyle/>
          <a:p>
            <a:r>
              <a:rPr lang="en-US" dirty="0" err="1"/>
              <a:t>parms</a:t>
            </a:r>
            <a:r>
              <a:rPr lang="en-US" dirty="0"/>
              <a:t> = </a:t>
            </a:r>
            <a:r>
              <a:rPr lang="en-US" b="1" dirty="0" err="1"/>
              <a:t>mult.wge</a:t>
            </a:r>
            <a:r>
              <a:rPr lang="en-US" dirty="0"/>
              <a:t>(c(.975),c(.2,-.45),c(-.53)) </a:t>
            </a:r>
            <a:r>
              <a:rPr lang="en-US" dirty="0" err="1"/>
              <a:t>gen.arma.wge</a:t>
            </a:r>
            <a:r>
              <a:rPr lang="en-US" dirty="0"/>
              <a:t>(160,phi = </a:t>
            </a:r>
            <a:r>
              <a:rPr lang="en-US" dirty="0" err="1"/>
              <a:t>parms$model.coef,vara</a:t>
            </a:r>
            <a:r>
              <a:rPr lang="en-US" dirty="0"/>
              <a:t> = 1)</a:t>
            </a:r>
          </a:p>
        </p:txBody>
      </p:sp>
    </p:spTree>
    <p:extLst>
      <p:ext uri="{BB962C8B-B14F-4D97-AF65-F5344CB8AC3E}">
        <p14:creationId xmlns:p14="http://schemas.microsoft.com/office/powerpoint/2010/main" val="327495127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206</TotalTime>
  <Words>1101</Words>
  <Application>Microsoft Macintosh PowerPoint</Application>
  <PresentationFormat>Widescreen</PresentationFormat>
  <Paragraphs>102</Paragraphs>
  <Slides>26</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3" baseType="lpstr">
      <vt:lpstr>Arial</vt:lpstr>
      <vt:lpstr>Gill Sans MT</vt:lpstr>
      <vt:lpstr>Proxima Nova</vt:lpstr>
      <vt:lpstr>Symbol</vt:lpstr>
      <vt:lpstr>Times New Roman</vt:lpstr>
      <vt:lpstr>Gallery</vt:lpstr>
      <vt:lpstr>Equation</vt:lpstr>
      <vt:lpstr>Unit VI For Live Session Assignment</vt:lpstr>
      <vt:lpstr>Looking at your time series from the first day of class, you addressed its stationarity before. Does either a signal plus noise, ARIMA, or ARUMA (seasonal) model seem appropriate? </vt:lpstr>
      <vt:lpstr>Copy and paste the factor table for a seasonal model with s = 7.  </vt:lpstr>
      <vt:lpstr>Pick a stock and download the last year's worth of daily stock price data.   </vt:lpstr>
      <vt:lpstr>Key Takeaways and Questions</vt:lpstr>
      <vt:lpstr>Key Takeaways</vt:lpstr>
      <vt:lpstr>Key Takeaways</vt:lpstr>
      <vt:lpstr>Key Takeaways</vt:lpstr>
      <vt:lpstr>Key Takeaways</vt:lpstr>
      <vt:lpstr>Key Takeaways</vt:lpstr>
      <vt:lpstr>Key Takeaways</vt:lpstr>
      <vt:lpstr>Key Takeaways</vt:lpstr>
      <vt:lpstr>Key Takeaways</vt:lpstr>
      <vt:lpstr>Key Takeaways</vt:lpstr>
      <vt:lpstr>Key Takeaways</vt:lpstr>
      <vt:lpstr>Key Takeaways</vt:lpstr>
      <vt:lpstr>Key Takeaways</vt:lpstr>
      <vt:lpstr>Key Takeaways</vt:lpstr>
      <vt:lpstr>Key Takeaways</vt:lpstr>
      <vt:lpstr>Key Takeaways</vt:lpstr>
      <vt:lpstr>Key Takeaways</vt:lpstr>
      <vt:lpstr>Key Takeaways</vt:lpstr>
      <vt:lpstr>Key Takeaways</vt:lpstr>
      <vt:lpstr>Key Takeaways</vt:lpstr>
      <vt:lpstr>Key Takeaways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VI For Live Session Assignment</dc:title>
  <dc:creator>Chandna, Rajat</dc:creator>
  <cp:lastModifiedBy>Chandna, Rajat</cp:lastModifiedBy>
  <cp:revision>23</cp:revision>
  <dcterms:created xsi:type="dcterms:W3CDTF">2019-09-29T02:43:03Z</dcterms:created>
  <dcterms:modified xsi:type="dcterms:W3CDTF">2019-09-29T06:19:16Z</dcterms:modified>
</cp:coreProperties>
</file>